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5143500" type="screen16x9"/>
  <p:notesSz cx="5143500" cy="91440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Chulabhorn Likit Display Medium" panose="00000600000000000000" pitchFamily="2" charset="-34"/>
      <p:regular r:id="rId17"/>
    </p:embeddedFont>
  </p:embeddedFontLst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125" d="100"/>
          <a:sy n="125" d="100"/>
        </p:scale>
        <p:origin x="154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87747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sv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2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svg"/><Relationship Id="rId5" Type="http://schemas.openxmlformats.org/officeDocument/2006/relationships/image" Target="../media/image10.sv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59804" y="926455"/>
            <a:ext cx="4722763" cy="77509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dirty="0">
                <a:solidFill>
                  <a:srgbClr val="F2F0F4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ธนาคารขยะดิจิทัล </a:t>
            </a:r>
          </a:p>
          <a:p>
            <a:pPr marL="0" indent="0" algn="l">
              <a:lnSpc>
                <a:spcPct val="104000"/>
              </a:lnSpc>
              <a:buNone/>
            </a:pPr>
            <a:r>
              <a:rPr lang="th-TH" altLang="en-US" dirty="0">
                <a:solidFill>
                  <a:srgbClr val="F2F0F4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เทศบาลเมืองสนั่นรักษ์</a:t>
            </a:r>
            <a:endParaRPr lang="th-TH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4" name="Text 1"/>
          <p:cNvSpPr/>
          <p:nvPr/>
        </p:nvSpPr>
        <p:spPr>
          <a:xfrm>
            <a:off x="459804" y="2464221"/>
            <a:ext cx="4722763" cy="3969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th-TH" altLang="en-US" sz="14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Sananrak Digital Waste Bank — นวัตกรรมการจัดการขยะอัจฉริยะ เพื่อชุมชนสีเขียวและเมืองยั่งยืน</a:t>
            </a:r>
            <a:endParaRPr lang="th-TH" sz="14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5" name="Shape 2"/>
          <p:cNvSpPr/>
          <p:nvPr/>
        </p:nvSpPr>
        <p:spPr>
          <a:xfrm>
            <a:off x="374199" y="3203897"/>
            <a:ext cx="707454" cy="233214"/>
          </a:xfrm>
          <a:prstGeom prst="roundRect">
            <a:avLst>
              <a:gd name="adj" fmla="val 17872"/>
            </a:avLst>
          </a:prstGeom>
          <a:solidFill>
            <a:srgbClr val="1E0C41"/>
          </a:solidFill>
          <a:ln/>
        </p:spPr>
      </p:sp>
      <p:sp>
        <p:nvSpPr>
          <p:cNvPr id="6" name="Text 3"/>
          <p:cNvSpPr/>
          <p:nvPr/>
        </p:nvSpPr>
        <p:spPr>
          <a:xfrm>
            <a:off x="448613" y="3241104"/>
            <a:ext cx="1015826" cy="1588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SMART CITY</a:t>
            </a:r>
            <a:endParaRPr lang="en-US" sz="11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7" name="Shape 4"/>
          <p:cNvSpPr/>
          <p:nvPr/>
        </p:nvSpPr>
        <p:spPr>
          <a:xfrm>
            <a:off x="1265560" y="3199135"/>
            <a:ext cx="520568" cy="242739"/>
          </a:xfrm>
          <a:prstGeom prst="roundRect">
            <a:avLst>
              <a:gd name="adj" fmla="val 17171"/>
            </a:avLst>
          </a:prstGeom>
          <a:noFill/>
          <a:ln w="4763">
            <a:solidFill>
              <a:srgbClr val="481C9E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1344737" y="3241104"/>
            <a:ext cx="707678" cy="1588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481C9E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SDGS</a:t>
            </a:r>
            <a:endParaRPr lang="en-US" sz="11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9" name="Shape 6"/>
          <p:cNvSpPr/>
          <p:nvPr/>
        </p:nvSpPr>
        <p:spPr>
          <a:xfrm>
            <a:off x="1852202" y="3199135"/>
            <a:ext cx="848470" cy="242739"/>
          </a:xfrm>
          <a:prstGeom prst="roundRect">
            <a:avLst>
              <a:gd name="adj" fmla="val 17171"/>
            </a:avLst>
          </a:prstGeom>
          <a:noFill/>
          <a:ln w="4763">
            <a:solidFill>
              <a:srgbClr val="481C9E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1931378" y="3241104"/>
            <a:ext cx="1005632" cy="1588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481C9E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GREEN CITY</a:t>
            </a:r>
            <a:endParaRPr lang="en-US" sz="11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429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3429000" cy="5143500"/>
          </a:xfrm>
          <a:prstGeom prst="rect">
            <a:avLst/>
          </a:prstGeom>
          <a:solidFill>
            <a:srgbClr val="DFDFE0"/>
          </a:solidFill>
          <a:ln/>
        </p:spPr>
      </p:sp>
      <p:sp>
        <p:nvSpPr>
          <p:cNvPr id="5" name="Text 1"/>
          <p:cNvSpPr/>
          <p:nvPr/>
        </p:nvSpPr>
        <p:spPr>
          <a:xfrm>
            <a:off x="3925119" y="641077"/>
            <a:ext cx="3980706" cy="3875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dirty="0">
                <a:solidFill>
                  <a:srgbClr val="F2F0F4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ผลที่คาดว่าจะได้รับและจุดเด่น</a:t>
            </a:r>
            <a:endParaRPr lang="th-TH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6" name="Shape 2"/>
          <p:cNvSpPr/>
          <p:nvPr/>
        </p:nvSpPr>
        <p:spPr>
          <a:xfrm>
            <a:off x="3925119" y="1214661"/>
            <a:ext cx="4722763" cy="728960"/>
          </a:xfrm>
          <a:prstGeom prst="roundRect">
            <a:avLst>
              <a:gd name="adj" fmla="val 7147"/>
            </a:avLst>
          </a:prstGeom>
          <a:solidFill>
            <a:srgbClr val="31136C"/>
          </a:solidFill>
          <a:ln w="4763">
            <a:solidFill>
              <a:srgbClr val="4A2C85"/>
            </a:solidFill>
            <a:prstDash val="solid"/>
          </a:ln>
        </p:spPr>
      </p:sp>
      <p:sp>
        <p:nvSpPr>
          <p:cNvPr id="7" name="Text 3"/>
          <p:cNvSpPr/>
          <p:nvPr/>
        </p:nvSpPr>
        <p:spPr>
          <a:xfrm>
            <a:off x="4053855" y="1343397"/>
            <a:ext cx="1550566" cy="1986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16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🌿 สิ่งแวดล้อมดีขึ้น</a:t>
            </a:r>
            <a:endParaRPr lang="th-TH" sz="16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8" name="Text 4"/>
          <p:cNvSpPr/>
          <p:nvPr/>
        </p:nvSpPr>
        <p:spPr>
          <a:xfrm>
            <a:off x="4053855" y="1616422"/>
            <a:ext cx="4465290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th-TH" altLang="en-US" sz="105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ปริมาณขยะมูลฝอยลดลงอย่างเป็นรูปธรรม ชุมชนมีส่วนร่วมดูแลสิ่งแวดล้อม</a:t>
            </a:r>
            <a:endParaRPr lang="th-TH" sz="105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9" name="Shape 5"/>
          <p:cNvSpPr/>
          <p:nvPr/>
        </p:nvSpPr>
        <p:spPr>
          <a:xfrm>
            <a:off x="3925119" y="2067595"/>
            <a:ext cx="4722763" cy="728960"/>
          </a:xfrm>
          <a:prstGeom prst="roundRect">
            <a:avLst>
              <a:gd name="adj" fmla="val 7147"/>
            </a:avLst>
          </a:prstGeom>
          <a:solidFill>
            <a:srgbClr val="31136C"/>
          </a:solidFill>
          <a:ln w="4763">
            <a:solidFill>
              <a:srgbClr val="4A2C85"/>
            </a:solidFill>
            <a:prstDash val="solid"/>
          </a:ln>
        </p:spPr>
      </p:sp>
      <p:sp>
        <p:nvSpPr>
          <p:cNvPr id="10" name="Text 6"/>
          <p:cNvSpPr/>
          <p:nvPr/>
        </p:nvSpPr>
        <p:spPr>
          <a:xfrm>
            <a:off x="4053855" y="2196331"/>
            <a:ext cx="1550566" cy="1986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16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💰 รายได้เสริมประชาชน</a:t>
            </a:r>
            <a:endParaRPr lang="th-TH" sz="16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1" name="Text 7"/>
          <p:cNvSpPr/>
          <p:nvPr/>
        </p:nvSpPr>
        <p:spPr>
          <a:xfrm>
            <a:off x="4053855" y="2469356"/>
            <a:ext cx="4465290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th-TH" altLang="en-US" sz="105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ประชาชนได้รับผลประโยชน์โดยตรง ชุมชนบริหารจัดการขยะด้วยตนเอง</a:t>
            </a:r>
            <a:endParaRPr lang="th-TH" sz="105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2" name="Shape 8"/>
          <p:cNvSpPr/>
          <p:nvPr/>
        </p:nvSpPr>
        <p:spPr>
          <a:xfrm>
            <a:off x="3925119" y="2920529"/>
            <a:ext cx="4722763" cy="728960"/>
          </a:xfrm>
          <a:prstGeom prst="roundRect">
            <a:avLst>
              <a:gd name="adj" fmla="val 7147"/>
            </a:avLst>
          </a:prstGeom>
          <a:solidFill>
            <a:srgbClr val="31136C"/>
          </a:solidFill>
          <a:ln w="4763">
            <a:solidFill>
              <a:srgbClr val="4A2C85"/>
            </a:solidFill>
            <a:prstDash val="solid"/>
          </a:ln>
        </p:spPr>
      </p:sp>
      <p:sp>
        <p:nvSpPr>
          <p:cNvPr id="13" name="Text 9"/>
          <p:cNvSpPr/>
          <p:nvPr/>
        </p:nvSpPr>
        <p:spPr>
          <a:xfrm>
            <a:off x="4053855" y="3049265"/>
            <a:ext cx="1550566" cy="1986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16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📊 ข้อมูล Real Time</a:t>
            </a:r>
            <a:endParaRPr lang="th-TH" sz="16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4" name="Text 10"/>
          <p:cNvSpPr/>
          <p:nvPr/>
        </p:nvSpPr>
        <p:spPr>
          <a:xfrm>
            <a:off x="4053855" y="3322290"/>
            <a:ext cx="4465290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th-TH" altLang="en-US" sz="105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เทศบาลมีฐานข้อมูลสิ่งแวดล้อมทันสมัย รองรับการตัดสินใจเชิงนโยบาย</a:t>
            </a:r>
            <a:endParaRPr lang="th-TH" sz="105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5" name="Shape 11"/>
          <p:cNvSpPr/>
          <p:nvPr/>
        </p:nvSpPr>
        <p:spPr>
          <a:xfrm>
            <a:off x="3925119" y="3773463"/>
            <a:ext cx="4722763" cy="728960"/>
          </a:xfrm>
          <a:prstGeom prst="roundRect">
            <a:avLst>
              <a:gd name="adj" fmla="val 7147"/>
            </a:avLst>
          </a:prstGeom>
          <a:solidFill>
            <a:srgbClr val="31136C"/>
          </a:solidFill>
          <a:ln w="4763">
            <a:solidFill>
              <a:srgbClr val="4A2C85"/>
            </a:solidFill>
            <a:prstDash val="solid"/>
          </a:ln>
        </p:spPr>
      </p:sp>
      <p:sp>
        <p:nvSpPr>
          <p:cNvPr id="16" name="Text 12"/>
          <p:cNvSpPr/>
          <p:nvPr/>
        </p:nvSpPr>
        <p:spPr>
          <a:xfrm>
            <a:off x="4053855" y="3902199"/>
            <a:ext cx="1648271" cy="1986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6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🏙️ Smart City &amp; SDGs</a:t>
            </a:r>
            <a:endParaRPr lang="en-US" sz="16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7" name="Text 13"/>
          <p:cNvSpPr/>
          <p:nvPr/>
        </p:nvSpPr>
        <p:spPr>
          <a:xfrm>
            <a:off x="4053855" y="4175224"/>
            <a:ext cx="4465290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th-TH" altLang="en-US" sz="105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เทศบาลเมืองสนั่นรักษ์ก้าวสู่เมืองสีเขียวและ Smart City อย่างเป็นรูปธรรม</a:t>
            </a:r>
            <a:endParaRPr lang="th-TH" sz="105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pic>
        <p:nvPicPr>
          <p:cNvPr id="19" name="รูปภาพ 18">
            <a:extLst>
              <a:ext uri="{FF2B5EF4-FFF2-40B4-BE49-F238E27FC236}">
                <a16:creationId xmlns:a16="http://schemas.microsoft.com/office/drawing/2014/main" id="{854CBEF5-9D2E-4E95-91CB-7689709846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982" t="32482" r="56296" b="7702"/>
          <a:stretch/>
        </p:blipFill>
        <p:spPr>
          <a:xfrm>
            <a:off x="10834" y="363029"/>
            <a:ext cx="3418166" cy="460957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96119" y="971030"/>
            <a:ext cx="3558332" cy="3875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3200" dirty="0">
                <a:solidFill>
                  <a:srgbClr val="F2F0F4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หลักการและเหตุผล</a:t>
            </a:r>
            <a:endParaRPr lang="th-TH" sz="32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4" name="Shape 1"/>
          <p:cNvSpPr/>
          <p:nvPr/>
        </p:nvSpPr>
        <p:spPr>
          <a:xfrm>
            <a:off x="406822" y="1544614"/>
            <a:ext cx="2482682" cy="2677031"/>
          </a:xfrm>
          <a:prstGeom prst="roundRect">
            <a:avLst>
              <a:gd name="adj" fmla="val 5121"/>
            </a:avLst>
          </a:prstGeom>
          <a:solidFill>
            <a:srgbClr val="481C9E">
              <a:alpha val="95000"/>
            </a:srgbClr>
          </a:solidFill>
          <a:ln/>
        </p:spPr>
      </p:sp>
      <p:sp>
        <p:nvSpPr>
          <p:cNvPr id="5" name="Text 2"/>
          <p:cNvSpPr/>
          <p:nvPr/>
        </p:nvSpPr>
        <p:spPr>
          <a:xfrm>
            <a:off x="530796" y="1668588"/>
            <a:ext cx="20077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20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ปัญหาที่เผชิญ</a:t>
            </a:r>
            <a:endParaRPr lang="th-TH" sz="20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6" name="Text 3"/>
          <p:cNvSpPr/>
          <p:nvPr/>
        </p:nvSpPr>
        <p:spPr>
          <a:xfrm>
            <a:off x="530796" y="1986410"/>
            <a:ext cx="2140744" cy="119077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th-TH" altLang="en-US" sz="12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เทศบาลเมืองสนั่นรักษ์มีการขยายตัวของชุมชนและหมู่บ้านจัดสรรอย่างต่อเนื่อง ส่งผลให้ปริมาณขยะมูลฝอยเพิ่มขึ้นทุกปี ค่าใช้จ่ายในการเก็บขนและกำจัดขยะมีแนวโน้มสูงขึ้น หากไม่มีการคัดแยกขยะตั้งแต่ต้นทาง จะก่อให้เกิดปัญหาสิ่งแวดล้อมและภาระงบประมาณ</a:t>
            </a:r>
            <a:endParaRPr lang="th-TH" sz="12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7" name="Text 4"/>
          <p:cNvSpPr/>
          <p:nvPr/>
        </p:nvSpPr>
        <p:spPr>
          <a:xfrm>
            <a:off x="3013546" y="1668588"/>
            <a:ext cx="20077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20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ทางออกด้วยเทคโนโลยี</a:t>
            </a:r>
            <a:endParaRPr lang="th-TH" sz="20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8" name="Text 5"/>
          <p:cNvSpPr/>
          <p:nvPr/>
        </p:nvSpPr>
        <p:spPr>
          <a:xfrm>
            <a:off x="3013546" y="1986409"/>
            <a:ext cx="2388690" cy="231736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th-TH" altLang="en-US" sz="105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เทศบาลนำเทคโนโลยีดิจิทัลมาพัฒนา </a:t>
            </a:r>
            <a:r>
              <a:rPr lang="th-TH" altLang="en-US" sz="1050" b="1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"ธนาคารขยะดิจิทัล"</a:t>
            </a:r>
            <a:r>
              <a:rPr lang="th-TH" altLang="en-US" sz="105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 ให้ประชาชนสามารถฝากขายขยะรีไซเคิลผ่านระบบออนไลน์ มีบัญชีสะสมแต้ม/มูลค่าขยะ และเชื่อมโยงข้อมูลเข้าสู่ระบบบริหารจัดการเมืองอัจฉริยะ</a:t>
            </a:r>
            <a:endParaRPr lang="th-TH" sz="105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69271" y="463898"/>
            <a:ext cx="3558332" cy="3875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3600" dirty="0">
                <a:solidFill>
                  <a:srgbClr val="F2F0F4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วัตถุประสงค์และเป้าหมาย</a:t>
            </a:r>
            <a:endParaRPr lang="th-TH" sz="36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3" name="Shape 1"/>
          <p:cNvSpPr/>
          <p:nvPr/>
        </p:nvSpPr>
        <p:spPr>
          <a:xfrm>
            <a:off x="496119" y="1316328"/>
            <a:ext cx="4013895" cy="724198"/>
          </a:xfrm>
          <a:prstGeom prst="roundRect">
            <a:avLst>
              <a:gd name="adj" fmla="val 7194"/>
            </a:avLst>
          </a:prstGeom>
          <a:solidFill>
            <a:srgbClr val="31136C"/>
          </a:solidFill>
          <a:ln w="4763">
            <a:solidFill>
              <a:srgbClr val="4A2C85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624855" y="1445065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24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ลดขยะ</a:t>
            </a:r>
            <a:endParaRPr lang="th-TH" sz="24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5" name="Text 3"/>
          <p:cNvSpPr/>
          <p:nvPr/>
        </p:nvSpPr>
        <p:spPr>
          <a:xfrm>
            <a:off x="624855" y="1713327"/>
            <a:ext cx="3756422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th-TH" altLang="en-US" sz="14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ลดปริมาณขยะมูลฝอยที่เข้าสู่ระบบกำจัดของเทศบาล</a:t>
            </a:r>
            <a:endParaRPr lang="th-TH" sz="14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6" name="Shape 4"/>
          <p:cNvSpPr/>
          <p:nvPr/>
        </p:nvSpPr>
        <p:spPr>
          <a:xfrm>
            <a:off x="4633987" y="1316328"/>
            <a:ext cx="4013895" cy="724198"/>
          </a:xfrm>
          <a:prstGeom prst="roundRect">
            <a:avLst>
              <a:gd name="adj" fmla="val 7194"/>
            </a:avLst>
          </a:prstGeom>
          <a:solidFill>
            <a:srgbClr val="31136C"/>
          </a:solidFill>
          <a:ln w="4763">
            <a:solidFill>
              <a:srgbClr val="4A2C85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4762723" y="1445065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24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ส่งเสริมคัดแยก</a:t>
            </a:r>
            <a:endParaRPr lang="th-TH" sz="24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8" name="Text 6"/>
          <p:cNvSpPr/>
          <p:nvPr/>
        </p:nvSpPr>
        <p:spPr>
          <a:xfrm>
            <a:off x="4762723" y="1713327"/>
            <a:ext cx="3756422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th-TH" altLang="en-US" sz="14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ส่งเสริมการคัดแยกขยะต้นทางในครัวเรือนและชุมชน</a:t>
            </a:r>
            <a:endParaRPr lang="th-TH" sz="14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9" name="Shape 7"/>
          <p:cNvSpPr/>
          <p:nvPr/>
        </p:nvSpPr>
        <p:spPr>
          <a:xfrm>
            <a:off x="496119" y="2176692"/>
            <a:ext cx="4013895" cy="1054188"/>
          </a:xfrm>
          <a:prstGeom prst="roundRect">
            <a:avLst>
              <a:gd name="adj" fmla="val 7194"/>
            </a:avLst>
          </a:prstGeom>
          <a:solidFill>
            <a:srgbClr val="31136C"/>
          </a:solidFill>
          <a:ln w="4763">
            <a:solidFill>
              <a:srgbClr val="4A2C85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624855" y="2305428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24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สร้างรายได้</a:t>
            </a:r>
            <a:endParaRPr lang="th-TH" sz="24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1" name="Text 9"/>
          <p:cNvSpPr/>
          <p:nvPr/>
        </p:nvSpPr>
        <p:spPr>
          <a:xfrm>
            <a:off x="624855" y="2622458"/>
            <a:ext cx="3756422" cy="5535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th-TH" altLang="en-US" sz="14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สร้างรายได้และแรงจูงใจให้ประชาชน</a:t>
            </a:r>
          </a:p>
          <a:p>
            <a:pPr marL="0" indent="0" algn="l">
              <a:lnSpc>
                <a:spcPct val="133000"/>
              </a:lnSpc>
              <a:buNone/>
            </a:pPr>
            <a:r>
              <a:rPr lang="th-TH" altLang="en-US" sz="14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จากการขายขยะรีไซเคิล</a:t>
            </a:r>
            <a:endParaRPr lang="th-TH" sz="14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2" name="Shape 10"/>
          <p:cNvSpPr/>
          <p:nvPr/>
        </p:nvSpPr>
        <p:spPr>
          <a:xfrm>
            <a:off x="4633987" y="2176692"/>
            <a:ext cx="4013895" cy="1054188"/>
          </a:xfrm>
          <a:prstGeom prst="roundRect">
            <a:avLst>
              <a:gd name="adj" fmla="val 7194"/>
            </a:avLst>
          </a:prstGeom>
          <a:solidFill>
            <a:srgbClr val="31136C"/>
          </a:solidFill>
          <a:ln w="4763">
            <a:solidFill>
              <a:srgbClr val="4A2C85"/>
            </a:solidFill>
            <a:prstDash val="solid"/>
          </a:ln>
        </p:spPr>
      </p:sp>
      <p:sp>
        <p:nvSpPr>
          <p:cNvPr id="13" name="Text 11"/>
          <p:cNvSpPr/>
          <p:nvPr/>
        </p:nvSpPr>
        <p:spPr>
          <a:xfrm>
            <a:off x="4762723" y="2305428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24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ข้อมูลทันสมัย</a:t>
            </a:r>
            <a:endParaRPr lang="th-TH" sz="24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4" name="Text 12"/>
          <p:cNvSpPr/>
          <p:nvPr/>
        </p:nvSpPr>
        <p:spPr>
          <a:xfrm>
            <a:off x="4762723" y="2628555"/>
            <a:ext cx="3756422" cy="5535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th-TH" altLang="en-US" sz="14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พัฒนาระบบข้อมูลด้านสิ่งแวดล้อม</a:t>
            </a:r>
          </a:p>
          <a:p>
            <a:pPr marL="0" indent="0" algn="l">
              <a:lnSpc>
                <a:spcPct val="133000"/>
              </a:lnSpc>
              <a:buNone/>
            </a:pPr>
            <a:r>
              <a:rPr lang="th-TH" altLang="en-US" sz="14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ของเทศบาลให้ตรวจสอบได้</a:t>
            </a:r>
            <a:endParaRPr lang="th-TH" sz="14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5" name="Text 13"/>
          <p:cNvSpPr/>
          <p:nvPr/>
        </p:nvSpPr>
        <p:spPr>
          <a:xfrm>
            <a:off x="496119" y="3468163"/>
            <a:ext cx="2613868" cy="4093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83000"/>
              </a:lnSpc>
              <a:buNone/>
            </a:pPr>
            <a:r>
              <a:rPr lang="en-US" sz="44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41</a:t>
            </a:r>
            <a:endParaRPr lang="en-US" sz="44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6" name="Text 14"/>
          <p:cNvSpPr/>
          <p:nvPr/>
        </p:nvSpPr>
        <p:spPr>
          <a:xfrm>
            <a:off x="1027733" y="4032519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4000"/>
              </a:lnSpc>
              <a:buNone/>
            </a:pPr>
            <a:r>
              <a:rPr lang="th-TH" altLang="en-US" sz="24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ชุมชน</a:t>
            </a:r>
            <a:endParaRPr lang="th-TH" sz="24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7" name="Text 15"/>
          <p:cNvSpPr/>
          <p:nvPr/>
        </p:nvSpPr>
        <p:spPr>
          <a:xfrm>
            <a:off x="496119" y="4300782"/>
            <a:ext cx="2613868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33000"/>
              </a:lnSpc>
              <a:buNone/>
            </a:pPr>
            <a:r>
              <a:rPr lang="th-TH" altLang="en-US" sz="14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ในเขตเทศบาลเข้าร่วมโครงการ</a:t>
            </a:r>
            <a:endParaRPr lang="th-TH" sz="14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8" name="Text 16"/>
          <p:cNvSpPr/>
          <p:nvPr/>
        </p:nvSpPr>
        <p:spPr>
          <a:xfrm>
            <a:off x="3264991" y="3468163"/>
            <a:ext cx="2613943" cy="4093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83000"/>
              </a:lnSpc>
              <a:buNone/>
            </a:pPr>
            <a:r>
              <a:rPr lang="en-US" sz="44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70%</a:t>
            </a:r>
            <a:endParaRPr lang="en-US" sz="44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9" name="Text 17"/>
          <p:cNvSpPr/>
          <p:nvPr/>
        </p:nvSpPr>
        <p:spPr>
          <a:xfrm>
            <a:off x="3796680" y="4032519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4000"/>
              </a:lnSpc>
              <a:buNone/>
            </a:pPr>
            <a:r>
              <a:rPr lang="th-TH" altLang="en-US" sz="24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ครัวเรือน</a:t>
            </a:r>
            <a:endParaRPr lang="th-TH" sz="24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20" name="Text 18"/>
          <p:cNvSpPr/>
          <p:nvPr/>
        </p:nvSpPr>
        <p:spPr>
          <a:xfrm>
            <a:off x="3264991" y="4300782"/>
            <a:ext cx="2613943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33000"/>
              </a:lnSpc>
              <a:buNone/>
            </a:pPr>
            <a:r>
              <a:rPr lang="th-TH" altLang="en-US" sz="14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เป้าหมายการเข้าร่วมโครงการ</a:t>
            </a:r>
            <a:endParaRPr lang="th-TH" sz="14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21" name="Text 19"/>
          <p:cNvSpPr/>
          <p:nvPr/>
        </p:nvSpPr>
        <p:spPr>
          <a:xfrm>
            <a:off x="6033939" y="3468163"/>
            <a:ext cx="2613943" cy="4093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83000"/>
              </a:lnSpc>
              <a:buNone/>
            </a:pPr>
            <a:r>
              <a:rPr lang="en-US" sz="44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500</a:t>
            </a:r>
            <a:endParaRPr lang="en-US" sz="44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22" name="Text 20"/>
          <p:cNvSpPr/>
          <p:nvPr/>
        </p:nvSpPr>
        <p:spPr>
          <a:xfrm>
            <a:off x="6565627" y="4032519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4000"/>
              </a:lnSpc>
              <a:buNone/>
            </a:pPr>
            <a:r>
              <a:rPr lang="th-TH" altLang="en-US" sz="24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ตัน/ปี</a:t>
            </a:r>
            <a:endParaRPr lang="th-TH" sz="24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23" name="Text 21"/>
          <p:cNvSpPr/>
          <p:nvPr/>
        </p:nvSpPr>
        <p:spPr>
          <a:xfrm>
            <a:off x="6033939" y="4300782"/>
            <a:ext cx="2613943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33000"/>
              </a:lnSpc>
              <a:buNone/>
            </a:pPr>
            <a:r>
              <a:rPr lang="th-TH" altLang="en-US" sz="14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ปริมาณขยะรีไซเคิลขั้นต่ำ</a:t>
            </a:r>
            <a:endParaRPr lang="th-TH" sz="14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80640" y="340296"/>
            <a:ext cx="4072682" cy="3754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2400" dirty="0">
                <a:solidFill>
                  <a:srgbClr val="F2F0F4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แนวทางดำเนินโครงการ 5 ระยะ</a:t>
            </a:r>
            <a:endParaRPr lang="th-TH" sz="24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640" y="948556"/>
            <a:ext cx="8182719" cy="3534445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2433268" y="3483033"/>
            <a:ext cx="1214976" cy="44256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ctr">
              <a:lnSpc>
                <a:spcPct val="104000"/>
              </a:lnSpc>
              <a:buNone/>
            </a:pPr>
            <a:r>
              <a:rPr lang="th-TH" altLang="en-US" sz="16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ลงทะเบียนสมาชิก</a:t>
            </a:r>
            <a:endParaRPr lang="th-TH" sz="16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5" name="Text 2"/>
          <p:cNvSpPr/>
          <p:nvPr/>
        </p:nvSpPr>
        <p:spPr>
          <a:xfrm>
            <a:off x="2433268" y="3988545"/>
            <a:ext cx="1214976" cy="1742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3000"/>
              </a:lnSpc>
              <a:buNone/>
            </a:pPr>
            <a:r>
              <a:rPr lang="th-TH" altLang="en-US" sz="14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เดือนที่ 2–4</a:t>
            </a:r>
            <a:endParaRPr lang="th-TH" sz="14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6" name="Text 3"/>
          <p:cNvSpPr/>
          <p:nvPr/>
        </p:nvSpPr>
        <p:spPr>
          <a:xfrm>
            <a:off x="5553013" y="3704317"/>
            <a:ext cx="1214975" cy="2212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4000"/>
              </a:lnSpc>
              <a:buNone/>
            </a:pPr>
            <a:r>
              <a:rPr lang="th-TH" altLang="en-US" sz="16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คำนวณสวัสดิการ</a:t>
            </a:r>
            <a:endParaRPr lang="th-TH" sz="16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7" name="Text 4"/>
          <p:cNvSpPr/>
          <p:nvPr/>
        </p:nvSpPr>
        <p:spPr>
          <a:xfrm>
            <a:off x="5553013" y="3988545"/>
            <a:ext cx="1214975" cy="1742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3000"/>
              </a:lnSpc>
              <a:buNone/>
            </a:pPr>
            <a:r>
              <a:rPr lang="th-TH" altLang="en-US" sz="14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รายเดือน</a:t>
            </a:r>
            <a:endParaRPr lang="th-TH" sz="14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8" name="Text 5"/>
          <p:cNvSpPr/>
          <p:nvPr/>
        </p:nvSpPr>
        <p:spPr>
          <a:xfrm>
            <a:off x="877269" y="1267482"/>
            <a:ext cx="1214976" cy="2212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4000"/>
              </a:lnSpc>
              <a:buNone/>
            </a:pPr>
            <a:r>
              <a:rPr lang="th-TH" altLang="en-US" sz="16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ตั้งค่าระบบ</a:t>
            </a:r>
            <a:endParaRPr lang="th-TH" sz="16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9" name="Text 6"/>
          <p:cNvSpPr/>
          <p:nvPr/>
        </p:nvSpPr>
        <p:spPr>
          <a:xfrm>
            <a:off x="877269" y="1551710"/>
            <a:ext cx="1214976" cy="1742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3000"/>
              </a:lnSpc>
              <a:buNone/>
            </a:pPr>
            <a:r>
              <a:rPr lang="th-TH" altLang="en-US" sz="14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เดือนที่ 1–3</a:t>
            </a:r>
            <a:endParaRPr lang="th-TH" sz="14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0" name="Text 7"/>
          <p:cNvSpPr/>
          <p:nvPr/>
        </p:nvSpPr>
        <p:spPr>
          <a:xfrm>
            <a:off x="7062666" y="1267482"/>
            <a:ext cx="1214976" cy="2212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4000"/>
              </a:lnSpc>
              <a:buNone/>
            </a:pPr>
            <a:r>
              <a:rPr lang="th-TH" altLang="en-US" sz="16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แดชบอร์ดเมือง</a:t>
            </a:r>
            <a:endParaRPr lang="th-TH" sz="16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1" name="Text 8"/>
          <p:cNvSpPr/>
          <p:nvPr/>
        </p:nvSpPr>
        <p:spPr>
          <a:xfrm>
            <a:off x="7062666" y="1551710"/>
            <a:ext cx="1214976" cy="1742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3000"/>
              </a:lnSpc>
              <a:buNone/>
            </a:pPr>
            <a:r>
              <a:rPr lang="th-TH" altLang="en-US" sz="14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บริหารแบบต่อเนื่อง</a:t>
            </a:r>
            <a:endParaRPr lang="th-TH" sz="14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2" name="Text 9"/>
          <p:cNvSpPr/>
          <p:nvPr/>
        </p:nvSpPr>
        <p:spPr>
          <a:xfrm>
            <a:off x="4012503" y="1267482"/>
            <a:ext cx="1214976" cy="2212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4000"/>
              </a:lnSpc>
              <a:buNone/>
            </a:pPr>
            <a:r>
              <a:rPr lang="th-TH" altLang="en-US" sz="16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รับฝากขยะ</a:t>
            </a:r>
            <a:endParaRPr lang="th-TH" sz="16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4012503" y="1551710"/>
            <a:ext cx="1214976" cy="1742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3000"/>
              </a:lnSpc>
              <a:buNone/>
            </a:pPr>
            <a:r>
              <a:rPr lang="th-TH" altLang="en-US" sz="14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ปฏิบัติการรายเดือน</a:t>
            </a:r>
            <a:endParaRPr lang="th-TH" sz="14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480640" y="4613895"/>
            <a:ext cx="8639919" cy="189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1000"/>
              </a:lnSpc>
              <a:buNone/>
            </a:pPr>
            <a:r>
              <a:rPr lang="th-TH" altLang="en-US" sz="12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โครงการดำเนินงานแบบต่อเนื่อง ตั้งแต่การจัดตั้งระบบในเดือนแรก จนถึงการใช้ข้อมูลบริหารจัดการเมืองแบบ Real Time อย่างยั่งยืน</a:t>
            </a:r>
            <a:endParaRPr lang="th-TH" sz="12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96119" y="530242"/>
            <a:ext cx="4722763" cy="77509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dirty="0">
                <a:solidFill>
                  <a:srgbClr val="F2F0F4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ระยะที่ 1–2: จัดตั้งระบบ</a:t>
            </a:r>
          </a:p>
          <a:p>
            <a:pPr marL="0" indent="0" algn="l">
              <a:lnSpc>
                <a:spcPct val="104000"/>
              </a:lnSpc>
              <a:buNone/>
            </a:pPr>
            <a:r>
              <a:rPr lang="th-TH" altLang="en-US" dirty="0">
                <a:solidFill>
                  <a:srgbClr val="F2F0F4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และรับสมัครสมาชิก</a:t>
            </a:r>
            <a:endParaRPr lang="th-TH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1831" y="1444320"/>
            <a:ext cx="4737050" cy="913936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77242" y="1582582"/>
            <a:ext cx="1710333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16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จัดตั้งศูนย์ธนาคารขยะดิจิทัล</a:t>
            </a:r>
            <a:endParaRPr lang="th-TH" sz="16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6" name="Text 2"/>
          <p:cNvSpPr/>
          <p:nvPr/>
        </p:nvSpPr>
        <p:spPr>
          <a:xfrm>
            <a:off x="677242" y="1850844"/>
            <a:ext cx="4403378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th-TH" altLang="en-US" sz="105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ติดตั้งเครื่องชั่งดิจิทัล คอมพิวเตอร์/แท็บ</a:t>
            </a:r>
            <a:r>
              <a:rPr lang="th-TH" altLang="en-US" sz="1050" dirty="0" err="1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เล็ต</a:t>
            </a:r>
            <a:r>
              <a:rPr lang="th-TH" altLang="en-US" sz="105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 </a:t>
            </a:r>
          </a:p>
          <a:p>
            <a:pPr marL="0" indent="0" algn="l">
              <a:lnSpc>
                <a:spcPct val="133000"/>
              </a:lnSpc>
              <a:buNone/>
            </a:pPr>
            <a:r>
              <a:rPr lang="th-TH" altLang="en-US" sz="105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และระบบฐานข้อมูลที่เทศบาลและในแต่ละชุมชน</a:t>
            </a:r>
            <a:endParaRPr lang="th-TH" sz="105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81831" y="2482230"/>
            <a:ext cx="4737050" cy="941710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677242" y="2620491"/>
            <a:ext cx="218174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16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แอปพลิเคชัน "Sananrak Green"</a:t>
            </a:r>
            <a:endParaRPr lang="th-TH" sz="16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9" name="Text 4"/>
          <p:cNvSpPr/>
          <p:nvPr/>
        </p:nvSpPr>
        <p:spPr>
          <a:xfrm>
            <a:off x="677242" y="2888754"/>
            <a:ext cx="4403378" cy="3969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th-TH" altLang="en-US" sz="105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พัฒนา LINE OA หรือแอปฯ สำหรับลงทะเบียนสมาชิก ติดตามยอดสะสม และรับ QR Code ประจำครัวเรือน</a:t>
            </a:r>
            <a:endParaRPr lang="th-TH" sz="105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81831" y="3547914"/>
            <a:ext cx="4737050" cy="941710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677242" y="3686175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16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ลงทะเบียนสมาชิก</a:t>
            </a:r>
            <a:endParaRPr lang="th-TH" sz="16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2" name="Text 6"/>
          <p:cNvSpPr/>
          <p:nvPr/>
        </p:nvSpPr>
        <p:spPr>
          <a:xfrm>
            <a:off x="677242" y="3954438"/>
            <a:ext cx="4403378" cy="3969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 lnSpcReduction="10000"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th-TH" altLang="en-US" sz="105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ประชาชนกรอกชื่อ บ้านเลขที่ และหมายเลขโทรศัพท์ผ่านแอปฯ </a:t>
            </a:r>
          </a:p>
          <a:p>
            <a:pPr marL="0" indent="0" algn="l">
              <a:lnSpc>
                <a:spcPct val="133000"/>
              </a:lnSpc>
              <a:buNone/>
            </a:pPr>
            <a:r>
              <a:rPr lang="th-TH" altLang="en-US" sz="105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ระบบออก QR Code ประจำครัวเรือนเพื่อใช้ฝากขยะ</a:t>
            </a:r>
            <a:endParaRPr lang="th-TH" sz="105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6119" y="809142"/>
            <a:ext cx="5740450" cy="3875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dirty="0">
                <a:solidFill>
                  <a:srgbClr val="F2F0F4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ระยะที่ 3–4: รับฝากขยะและคำนวณประโยชน์</a:t>
            </a:r>
            <a:endParaRPr lang="th-TH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3" name="Text 1"/>
          <p:cNvSpPr/>
          <p:nvPr/>
        </p:nvSpPr>
        <p:spPr>
          <a:xfrm>
            <a:off x="526033" y="2074069"/>
            <a:ext cx="20077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20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ขั้นตอนการฝากขยะ</a:t>
            </a:r>
            <a:endParaRPr lang="th-TH" sz="20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4" name="Text 2"/>
          <p:cNvSpPr/>
          <p:nvPr/>
        </p:nvSpPr>
        <p:spPr>
          <a:xfrm>
            <a:off x="496119" y="2391891"/>
            <a:ext cx="3924598" cy="143030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th-TH" altLang="en-US" sz="12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ประชาชนคัดแยกขยะเป็น </a:t>
            </a:r>
            <a:r>
              <a:rPr lang="th-TH" altLang="en-US" sz="1200" b="1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4 ประเภท</a:t>
            </a:r>
            <a:r>
              <a:rPr lang="th-TH" altLang="en-US" sz="12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 ได้แก่ พลาสติก กระดาษ โลหะ และแก้ว นำมาฝากที่ศาลาประชาคม ที่ทำการชุมชน เทศบาล หรือโรงเรียน เจ้าหน้าที่ชั่งน้ำหนัก สแกน QR Code และบันทึกข้อมูลเข้าระบบอัตโนมัติ</a:t>
            </a:r>
            <a:endParaRPr lang="th-TH" sz="12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5" name="Shape 3"/>
          <p:cNvSpPr/>
          <p:nvPr/>
        </p:nvSpPr>
        <p:spPr>
          <a:xfrm>
            <a:off x="4638749" y="1950094"/>
            <a:ext cx="4103191" cy="2493889"/>
          </a:xfrm>
          <a:prstGeom prst="roundRect">
            <a:avLst>
              <a:gd name="adj" fmla="val 4916"/>
            </a:avLst>
          </a:prstGeom>
          <a:solidFill>
            <a:srgbClr val="481C9E">
              <a:alpha val="95000"/>
            </a:srgbClr>
          </a:solidFill>
          <a:ln/>
        </p:spPr>
      </p:sp>
      <p:sp>
        <p:nvSpPr>
          <p:cNvPr id="6" name="Text 4"/>
          <p:cNvSpPr/>
          <p:nvPr/>
        </p:nvSpPr>
        <p:spPr>
          <a:xfrm>
            <a:off x="4792637" y="2074069"/>
            <a:ext cx="20077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20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ตัวอย่างจริง</a:t>
            </a:r>
            <a:endParaRPr lang="th-TH" sz="20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7" name="Text 5"/>
          <p:cNvSpPr/>
          <p:nvPr/>
        </p:nvSpPr>
        <p:spPr>
          <a:xfrm>
            <a:off x="4762723" y="2391891"/>
            <a:ext cx="3855244" cy="3969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th-TH" altLang="en-US" sz="1100" b="1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นายสมชาย</a:t>
            </a:r>
            <a:r>
              <a:rPr lang="th-TH" altLang="en-US" sz="11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 นำขวดพลาสติก PET มาฝาก </a:t>
            </a:r>
            <a:r>
              <a:rPr lang="th-TH" altLang="en-US" sz="1100" b="1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20 กิโลกรัม</a:t>
            </a:r>
            <a:r>
              <a:rPr lang="th-TH" altLang="en-US" sz="11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 ราคา </a:t>
            </a:r>
            <a:r>
              <a:rPr lang="th-TH" altLang="en-US" sz="1100" b="1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8 บาท/กก.</a:t>
            </a:r>
            <a:r>
              <a:rPr lang="th-TH" altLang="en-US" sz="11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 ได้รับมูลค่า </a:t>
            </a:r>
            <a:r>
              <a:rPr lang="th-TH" altLang="en-US" sz="1100" b="1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160 บาท</a:t>
            </a:r>
            <a:r>
              <a:rPr lang="th-TH" altLang="en-US" sz="11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 บันทึกเข้าบัญชีดิจิทัลทันที</a:t>
            </a:r>
            <a:endParaRPr lang="th-TH" sz="11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8" name="Shape 6"/>
          <p:cNvSpPr/>
          <p:nvPr/>
        </p:nvSpPr>
        <p:spPr>
          <a:xfrm>
            <a:off x="4762723" y="2959298"/>
            <a:ext cx="3855244" cy="9302"/>
          </a:xfrm>
          <a:prstGeom prst="rect">
            <a:avLst/>
          </a:prstGeom>
          <a:solidFill>
            <a:srgbClr val="DCD7E5">
              <a:alpha val="50000"/>
            </a:srgbClr>
          </a:solidFill>
          <a:ln/>
        </p:spPr>
      </p:sp>
      <p:sp>
        <p:nvSpPr>
          <p:cNvPr id="9" name="Text 7"/>
          <p:cNvSpPr/>
          <p:nvPr/>
        </p:nvSpPr>
        <p:spPr>
          <a:xfrm>
            <a:off x="4792637" y="3139083"/>
            <a:ext cx="20077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20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ตัวเลือกรับผลประโยชน์</a:t>
            </a:r>
            <a:endParaRPr lang="th-TH" sz="20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0" name="Text 8"/>
          <p:cNvSpPr/>
          <p:nvPr/>
        </p:nvSpPr>
        <p:spPr>
          <a:xfrm>
            <a:off x="4762723" y="3456905"/>
            <a:ext cx="3765581" cy="7583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th-TH" altLang="en-US" sz="11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เงินสด · โอนบัญชี · แลกค่าน้ำ/ค่าขยะ · ต้นไม้ · ปุ๋ยอินทรีย์ </a:t>
            </a:r>
          </a:p>
          <a:p>
            <a:pPr marL="0" indent="0" algn="l">
              <a:lnSpc>
                <a:spcPct val="133000"/>
              </a:lnSpc>
              <a:buNone/>
            </a:pPr>
            <a:r>
              <a:rPr lang="th-TH" altLang="en-US" sz="11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· อุปโภคบริโภคชุมชน</a:t>
            </a:r>
            <a:endParaRPr lang="th-TH" sz="11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663863" y="445444"/>
            <a:ext cx="5185775" cy="49020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2400" dirty="0">
                <a:solidFill>
                  <a:srgbClr val="F2F0F4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ระยะที่ 5: Dashboard บริหารจัดการเมือง</a:t>
            </a:r>
            <a:endParaRPr lang="th-TH" sz="24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25119" y="1193633"/>
            <a:ext cx="310083" cy="310083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3925119" y="1658721"/>
            <a:ext cx="1678558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0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Real-Time Dashboard</a:t>
            </a:r>
            <a:endParaRPr lang="en-US" sz="20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6" name="Text 2"/>
          <p:cNvSpPr/>
          <p:nvPr/>
        </p:nvSpPr>
        <p:spPr>
          <a:xfrm>
            <a:off x="3925119" y="1926983"/>
            <a:ext cx="4722763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th-TH" altLang="en-US" sz="12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แสดงจำนวนสมาชิก ปริมาณขยะรีไซเคิล มูลค่าขยะ </a:t>
            </a:r>
          </a:p>
          <a:p>
            <a:pPr marL="0" indent="0" algn="l">
              <a:lnSpc>
                <a:spcPct val="133000"/>
              </a:lnSpc>
              <a:buNone/>
            </a:pPr>
            <a:r>
              <a:rPr lang="th-TH" altLang="en-US" sz="12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และผลการลดขยะฝังกลบแบบทันที</a:t>
            </a:r>
            <a:endParaRPr lang="th-TH" sz="12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925119" y="2542569"/>
            <a:ext cx="310083" cy="310083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3925119" y="3007656"/>
            <a:ext cx="1716732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0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Smart City Integration</a:t>
            </a:r>
            <a:endParaRPr lang="en-US" sz="20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9" name="Text 4"/>
          <p:cNvSpPr/>
          <p:nvPr/>
        </p:nvSpPr>
        <p:spPr>
          <a:xfrm>
            <a:off x="3925119" y="3275919"/>
            <a:ext cx="4722763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th-TH" altLang="en-US" sz="12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นำข้อมูลไปใช้ประกอบการวางแผนด้านสิ่งแวดล้อม</a:t>
            </a:r>
          </a:p>
          <a:p>
            <a:pPr marL="0" indent="0" algn="l">
              <a:lnSpc>
                <a:spcPct val="133000"/>
              </a:lnSpc>
              <a:buNone/>
            </a:pPr>
            <a:r>
              <a:rPr lang="th-TH" altLang="en-US" sz="12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และเชื่อมโยงกับระบบ Smart City ของเทศบาล</a:t>
            </a:r>
            <a:endParaRPr lang="th-TH" sz="12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925119" y="3897768"/>
            <a:ext cx="310083" cy="310083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3925119" y="4362855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20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ตรวจสอบได้ทุกขั้นตอน</a:t>
            </a:r>
            <a:endParaRPr lang="th-TH" sz="20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2" name="Text 6"/>
          <p:cNvSpPr/>
          <p:nvPr/>
        </p:nvSpPr>
        <p:spPr>
          <a:xfrm>
            <a:off x="3925119" y="4631118"/>
            <a:ext cx="4722763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th-TH" altLang="en-US" sz="12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ข้อมูลโปร่งใส ตรวจสอบได้ รองรับการประเมินเมืองสิ่งแวดล้อมยั่งยืนและ SDGs</a:t>
            </a:r>
            <a:endParaRPr lang="th-TH" sz="12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6119" y="877491"/>
            <a:ext cx="3558332" cy="3875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3600" dirty="0">
                <a:solidFill>
                  <a:srgbClr val="F2F0F4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งบประมาณโดยประมาณ</a:t>
            </a:r>
            <a:endParaRPr lang="th-TH" sz="36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3" name="Shape 1"/>
          <p:cNvSpPr/>
          <p:nvPr/>
        </p:nvSpPr>
        <p:spPr>
          <a:xfrm>
            <a:off x="496119" y="1590601"/>
            <a:ext cx="4770016" cy="2535808"/>
          </a:xfrm>
          <a:prstGeom prst="roundRect">
            <a:avLst>
              <a:gd name="adj" fmla="val 2055"/>
            </a:avLst>
          </a:prstGeom>
          <a:noFill/>
          <a:ln w="4763">
            <a:solidFill>
              <a:srgbClr val="FFFFFF">
                <a:alpha val="24000"/>
              </a:srgbClr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624929" y="1674540"/>
            <a:ext cx="2587079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th-TH" altLang="en-US" sz="1400" b="1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รายการ</a:t>
            </a:r>
            <a:endParaRPr lang="th-TH" sz="14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5" name="Text 3"/>
          <p:cNvSpPr/>
          <p:nvPr/>
        </p:nvSpPr>
        <p:spPr>
          <a:xfrm>
            <a:off x="3007519" y="1674540"/>
            <a:ext cx="2587079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th-TH" altLang="en-US" sz="1400" b="1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ประมาณการ</a:t>
            </a:r>
            <a:endParaRPr lang="th-TH" sz="14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6" name="Text 4"/>
          <p:cNvSpPr/>
          <p:nvPr/>
        </p:nvSpPr>
        <p:spPr>
          <a:xfrm>
            <a:off x="624929" y="2036118"/>
            <a:ext cx="2587079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th-TH" altLang="en-US" sz="12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ระบบฐานข้อมูลและแอปพลิเคชัน</a:t>
            </a:r>
            <a:endParaRPr lang="th-TH" sz="12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7" name="Text 5"/>
          <p:cNvSpPr/>
          <p:nvPr/>
        </p:nvSpPr>
        <p:spPr>
          <a:xfrm>
            <a:off x="3007519" y="2036118"/>
            <a:ext cx="2587079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th-TH" altLang="en-US" sz="12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800,000 บาท</a:t>
            </a:r>
            <a:endParaRPr lang="th-TH" sz="12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8" name="Text 6"/>
          <p:cNvSpPr/>
          <p:nvPr/>
        </p:nvSpPr>
        <p:spPr>
          <a:xfrm>
            <a:off x="624929" y="2397696"/>
            <a:ext cx="2587079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th-TH" altLang="en-US" sz="12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เครื่องชั่งดิจิทัล</a:t>
            </a:r>
            <a:endParaRPr lang="th-TH" sz="12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9" name="Text 7"/>
          <p:cNvSpPr/>
          <p:nvPr/>
        </p:nvSpPr>
        <p:spPr>
          <a:xfrm>
            <a:off x="3007519" y="2397696"/>
            <a:ext cx="2587079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th-TH" altLang="en-US" sz="12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300,000 บาท</a:t>
            </a:r>
            <a:endParaRPr lang="th-TH" sz="12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0" name="Text 8"/>
          <p:cNvSpPr/>
          <p:nvPr/>
        </p:nvSpPr>
        <p:spPr>
          <a:xfrm>
            <a:off x="624929" y="2759273"/>
            <a:ext cx="2587079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th-TH" altLang="en-US" sz="12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อุปกรณ์คอมพิวเตอร์/แท็บเล็ต</a:t>
            </a:r>
            <a:endParaRPr lang="th-TH" sz="12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1" name="Text 9"/>
          <p:cNvSpPr/>
          <p:nvPr/>
        </p:nvSpPr>
        <p:spPr>
          <a:xfrm>
            <a:off x="3007519" y="2759273"/>
            <a:ext cx="2587079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th-TH" altLang="en-US" sz="12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200,000 บาท</a:t>
            </a:r>
            <a:endParaRPr lang="th-TH" sz="12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2" name="Text 10"/>
          <p:cNvSpPr/>
          <p:nvPr/>
        </p:nvSpPr>
        <p:spPr>
          <a:xfrm>
            <a:off x="624929" y="3120851"/>
            <a:ext cx="2587079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th-TH" altLang="en-US" sz="12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QR Code และอุปกรณ์ประชาสัมพันธ์</a:t>
            </a:r>
            <a:endParaRPr lang="th-TH" sz="12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3" name="Text 11"/>
          <p:cNvSpPr/>
          <p:nvPr/>
        </p:nvSpPr>
        <p:spPr>
          <a:xfrm>
            <a:off x="3007519" y="3120851"/>
            <a:ext cx="2587079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th-TH" altLang="en-US" sz="12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100,000 บาท</a:t>
            </a:r>
            <a:endParaRPr lang="th-TH" sz="12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4" name="Text 12"/>
          <p:cNvSpPr/>
          <p:nvPr/>
        </p:nvSpPr>
        <p:spPr>
          <a:xfrm>
            <a:off x="624929" y="3482429"/>
            <a:ext cx="2587079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th-TH" altLang="en-US" sz="12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อบรมและพัฒนาศักยภาพชุมชน</a:t>
            </a:r>
            <a:endParaRPr lang="th-TH" sz="12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5" name="Text 13"/>
          <p:cNvSpPr/>
          <p:nvPr/>
        </p:nvSpPr>
        <p:spPr>
          <a:xfrm>
            <a:off x="3007519" y="3482429"/>
            <a:ext cx="2587079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th-TH" altLang="en-US" sz="12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200,000 บาท</a:t>
            </a:r>
            <a:endParaRPr lang="th-TH" sz="12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6" name="Text 14"/>
          <p:cNvSpPr/>
          <p:nvPr/>
        </p:nvSpPr>
        <p:spPr>
          <a:xfrm>
            <a:off x="624929" y="3844007"/>
            <a:ext cx="2587079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th-TH" altLang="en-US" sz="1200" b="1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รวมประมาณ</a:t>
            </a:r>
            <a:endParaRPr lang="th-TH" sz="12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7" name="Text 15"/>
          <p:cNvSpPr/>
          <p:nvPr/>
        </p:nvSpPr>
        <p:spPr>
          <a:xfrm>
            <a:off x="3007519" y="3844007"/>
            <a:ext cx="2587079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th-TH" altLang="en-US" sz="1200" b="1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1.6 ล้านบาท</a:t>
            </a:r>
            <a:endParaRPr lang="th-TH" sz="12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8" name="Shape 16"/>
          <p:cNvSpPr/>
          <p:nvPr/>
        </p:nvSpPr>
        <p:spPr>
          <a:xfrm>
            <a:off x="5484168" y="1451074"/>
            <a:ext cx="3465679" cy="2814861"/>
          </a:xfrm>
          <a:prstGeom prst="roundRect">
            <a:avLst>
              <a:gd name="adj" fmla="val 3173"/>
            </a:avLst>
          </a:prstGeom>
          <a:solidFill>
            <a:srgbClr val="481C9E">
              <a:alpha val="95000"/>
            </a:srgbClr>
          </a:solidFill>
          <a:ln/>
        </p:spPr>
      </p:sp>
      <p:sp>
        <p:nvSpPr>
          <p:cNvPr id="19" name="Text 17"/>
          <p:cNvSpPr/>
          <p:nvPr/>
        </p:nvSpPr>
        <p:spPr>
          <a:xfrm>
            <a:off x="5608141" y="1575048"/>
            <a:ext cx="2321793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2000" dirty="0">
                <a:solidFill>
                  <a:srgbClr val="F2F0F4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สอดคล้องกับกรอบงบประมาณ</a:t>
            </a:r>
            <a:endParaRPr lang="th-TH" sz="20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20" name="Text 18"/>
          <p:cNvSpPr/>
          <p:nvPr/>
        </p:nvSpPr>
        <p:spPr>
          <a:xfrm>
            <a:off x="5608141" y="1892871"/>
            <a:ext cx="3009751" cy="136389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th-TH" altLang="en-US" sz="14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งบประมาณรวม </a:t>
            </a:r>
            <a:r>
              <a:rPr lang="th-TH" altLang="en-US" sz="1400" b="1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1.6 ล้านบาท</a:t>
            </a:r>
            <a:r>
              <a:rPr lang="th-TH" altLang="en-US" sz="14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 อยู่ในกรอบประมาณการ </a:t>
            </a:r>
            <a:r>
              <a:rPr lang="th-TH" altLang="en-US" sz="1400" b="1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1.5–2 ล้านบาท</a:t>
            </a:r>
            <a:r>
              <a:rPr lang="th-TH" altLang="en-US" sz="14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 </a:t>
            </a:r>
          </a:p>
          <a:p>
            <a:pPr marL="0" indent="0" algn="l">
              <a:lnSpc>
                <a:spcPct val="133000"/>
              </a:lnSpc>
              <a:buNone/>
            </a:pPr>
            <a:r>
              <a:rPr lang="th-TH" altLang="en-US" sz="14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ตามตัวอย่างโครงการอ้างอิง</a:t>
            </a:r>
            <a:endParaRPr lang="th-TH" sz="14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6119" y="947812"/>
            <a:ext cx="3658567" cy="3875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3200" dirty="0">
                <a:solidFill>
                  <a:srgbClr val="F2F0F4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ตัวชี้วัดความสำเร็จ (KPIs)</a:t>
            </a:r>
            <a:endParaRPr lang="th-TH" sz="32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3" name="Shape 1"/>
          <p:cNvSpPr/>
          <p:nvPr/>
        </p:nvSpPr>
        <p:spPr>
          <a:xfrm>
            <a:off x="496119" y="1645369"/>
            <a:ext cx="3586014" cy="155004"/>
          </a:xfrm>
          <a:prstGeom prst="roundRect">
            <a:avLst>
              <a:gd name="adj" fmla="val 33612"/>
            </a:avLst>
          </a:prstGeom>
          <a:solidFill>
            <a:srgbClr val="31136C"/>
          </a:solidFill>
          <a:ln w="4763">
            <a:solidFill>
              <a:srgbClr val="4A2C85"/>
            </a:solidFill>
            <a:prstDash val="solid"/>
          </a:ln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119" y="1645369"/>
            <a:ext cx="2510210" cy="155004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4175150" y="1645295"/>
            <a:ext cx="319311" cy="155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83000"/>
              </a:lnSpc>
              <a:buNone/>
            </a:pPr>
            <a:r>
              <a:rPr lang="en-US" sz="18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70%</a:t>
            </a:r>
            <a:endParaRPr lang="en-US" sz="18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6" name="Text 3"/>
          <p:cNvSpPr/>
          <p:nvPr/>
        </p:nvSpPr>
        <p:spPr>
          <a:xfrm>
            <a:off x="496119" y="1955378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18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ครัวเรือนเข้าร่วม</a:t>
            </a:r>
            <a:endParaRPr lang="th-TH" sz="18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7" name="Shape 4"/>
          <p:cNvSpPr/>
          <p:nvPr/>
        </p:nvSpPr>
        <p:spPr>
          <a:xfrm>
            <a:off x="4649465" y="1645369"/>
            <a:ext cx="3586535" cy="155004"/>
          </a:xfrm>
          <a:prstGeom prst="roundRect">
            <a:avLst>
              <a:gd name="adj" fmla="val 33612"/>
            </a:avLst>
          </a:prstGeom>
          <a:solidFill>
            <a:srgbClr val="31136C"/>
          </a:solidFill>
          <a:ln w="4763">
            <a:solidFill>
              <a:srgbClr val="4A2C85"/>
            </a:solidFill>
            <a:prstDash val="solid"/>
          </a:ln>
        </p:spPr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9465" y="1645369"/>
            <a:ext cx="717277" cy="155004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8329017" y="1645295"/>
            <a:ext cx="318864" cy="155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83000"/>
              </a:lnSpc>
              <a:buNone/>
            </a:pPr>
            <a:r>
              <a:rPr lang="en-US" sz="18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20%</a:t>
            </a:r>
            <a:endParaRPr lang="en-US" sz="18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0" name="Text 6"/>
          <p:cNvSpPr/>
          <p:nvPr/>
        </p:nvSpPr>
        <p:spPr>
          <a:xfrm>
            <a:off x="4649465" y="1955378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18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ขยะฝังกลบลดลง</a:t>
            </a:r>
            <a:endParaRPr lang="th-TH" sz="18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1" name="Shape 7"/>
          <p:cNvSpPr/>
          <p:nvPr/>
        </p:nvSpPr>
        <p:spPr>
          <a:xfrm>
            <a:off x="496119" y="2459236"/>
            <a:ext cx="3579763" cy="155004"/>
          </a:xfrm>
          <a:prstGeom prst="roundRect">
            <a:avLst>
              <a:gd name="adj" fmla="val 33612"/>
            </a:avLst>
          </a:prstGeom>
          <a:solidFill>
            <a:srgbClr val="31136C"/>
          </a:solidFill>
          <a:ln w="4763">
            <a:solidFill>
              <a:srgbClr val="4A2C85"/>
            </a:solidFill>
            <a:prstDash val="solid"/>
          </a:ln>
        </p:spPr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119" y="2459236"/>
            <a:ext cx="3221757" cy="155004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4168899" y="2459162"/>
            <a:ext cx="325562" cy="155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83000"/>
              </a:lnSpc>
              <a:buNone/>
            </a:pPr>
            <a:r>
              <a:rPr lang="en-US" sz="18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90%</a:t>
            </a:r>
            <a:endParaRPr lang="en-US" sz="18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4" name="Text 9"/>
          <p:cNvSpPr/>
          <p:nvPr/>
        </p:nvSpPr>
        <p:spPr>
          <a:xfrm>
            <a:off x="496119" y="2769245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18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ความพึงพอใจประชาชน</a:t>
            </a:r>
            <a:endParaRPr lang="th-TH" sz="18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5" name="Shape 10"/>
          <p:cNvSpPr/>
          <p:nvPr/>
        </p:nvSpPr>
        <p:spPr>
          <a:xfrm>
            <a:off x="4649465" y="2459236"/>
            <a:ext cx="3515692" cy="155004"/>
          </a:xfrm>
          <a:prstGeom prst="roundRect">
            <a:avLst>
              <a:gd name="adj" fmla="val 33612"/>
            </a:avLst>
          </a:prstGeom>
          <a:solidFill>
            <a:srgbClr val="31136C"/>
          </a:solidFill>
          <a:ln w="4763">
            <a:solidFill>
              <a:srgbClr val="4A2C85"/>
            </a:solidFill>
            <a:prstDash val="solid"/>
          </a:ln>
        </p:spPr>
      </p:sp>
      <p:pic>
        <p:nvPicPr>
          <p:cNvPr id="16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9465" y="2459236"/>
            <a:ext cx="3515692" cy="155004"/>
          </a:xfrm>
          <a:prstGeom prst="rect">
            <a:avLst/>
          </a:prstGeom>
        </p:spPr>
      </p:pic>
      <p:sp>
        <p:nvSpPr>
          <p:cNvPr id="17" name="Text 11"/>
          <p:cNvSpPr/>
          <p:nvPr/>
        </p:nvSpPr>
        <p:spPr>
          <a:xfrm>
            <a:off x="8258175" y="2459162"/>
            <a:ext cx="389706" cy="155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83000"/>
              </a:lnSpc>
              <a:buNone/>
            </a:pPr>
            <a:r>
              <a:rPr lang="en-US" sz="18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100%</a:t>
            </a:r>
            <a:endParaRPr lang="en-US" sz="18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8" name="Text 12"/>
          <p:cNvSpPr/>
          <p:nvPr/>
        </p:nvSpPr>
        <p:spPr>
          <a:xfrm>
            <a:off x="4649465" y="2769245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18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ชุมชนมีธนาคารขยะ</a:t>
            </a:r>
            <a:endParaRPr lang="th-TH" sz="18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9" name="Text 13"/>
          <p:cNvSpPr/>
          <p:nvPr/>
        </p:nvSpPr>
        <p:spPr>
          <a:xfrm>
            <a:off x="496119" y="3390075"/>
            <a:ext cx="3998342" cy="4093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83000"/>
              </a:lnSpc>
              <a:buNone/>
            </a:pPr>
            <a:r>
              <a:rPr lang="en-US" sz="44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500</a:t>
            </a:r>
            <a:endParaRPr lang="en-US" sz="44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20" name="Text 14"/>
          <p:cNvSpPr/>
          <p:nvPr/>
        </p:nvSpPr>
        <p:spPr>
          <a:xfrm>
            <a:off x="1720007" y="3954431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4000"/>
              </a:lnSpc>
              <a:buNone/>
            </a:pPr>
            <a:r>
              <a:rPr lang="th-TH" altLang="en-US" sz="18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ตัน/ปี</a:t>
            </a:r>
            <a:endParaRPr lang="th-TH" sz="18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21" name="Text 15"/>
          <p:cNvSpPr/>
          <p:nvPr/>
        </p:nvSpPr>
        <p:spPr>
          <a:xfrm>
            <a:off x="496119" y="4222694"/>
            <a:ext cx="3998342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33000"/>
              </a:lnSpc>
              <a:buNone/>
            </a:pPr>
            <a:r>
              <a:rPr lang="th-TH" altLang="en-US" sz="11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ปริมาณขยะรีไซเคิลขั้นต่ำ</a:t>
            </a:r>
            <a:endParaRPr lang="th-TH" sz="11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22" name="Text 16"/>
          <p:cNvSpPr/>
          <p:nvPr/>
        </p:nvSpPr>
        <p:spPr>
          <a:xfrm>
            <a:off x="4649465" y="3390075"/>
            <a:ext cx="3998416" cy="4093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83000"/>
              </a:lnSpc>
              <a:buNone/>
            </a:pPr>
            <a:r>
              <a:rPr lang="en-US" sz="44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2M</a:t>
            </a:r>
            <a:endParaRPr lang="en-US" sz="44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23" name="Text 17"/>
          <p:cNvSpPr/>
          <p:nvPr/>
        </p:nvSpPr>
        <p:spPr>
          <a:xfrm>
            <a:off x="5873353" y="3954431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4000"/>
              </a:lnSpc>
              <a:buNone/>
            </a:pPr>
            <a:r>
              <a:rPr lang="th-TH" altLang="en-US" sz="18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บาท/ปี</a:t>
            </a:r>
            <a:endParaRPr lang="th-TH" sz="18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24" name="Text 18"/>
          <p:cNvSpPr/>
          <p:nvPr/>
        </p:nvSpPr>
        <p:spPr>
          <a:xfrm>
            <a:off x="4649465" y="4222694"/>
            <a:ext cx="3998416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33000"/>
              </a:lnSpc>
              <a:buNone/>
            </a:pPr>
            <a:r>
              <a:rPr lang="th-TH" altLang="en-US" sz="11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รายได้คืนสู่ประชาชน</a:t>
            </a:r>
            <a:endParaRPr lang="th-TH" sz="11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703</Words>
  <Application>Microsoft Office PowerPoint</Application>
  <PresentationFormat>นำเสนอทางหน้าจอ (16:9)</PresentationFormat>
  <Paragraphs>122</Paragraphs>
  <Slides>10</Slides>
  <Notes>10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3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10</vt:i4>
      </vt:variant>
    </vt:vector>
  </HeadingPairs>
  <TitlesOfParts>
    <vt:vector size="14" baseType="lpstr">
      <vt:lpstr>Arial</vt:lpstr>
      <vt:lpstr>Chulabhorn Likit Display Medium</vt:lpstr>
      <vt:lpstr>Calibri</vt:lpstr>
      <vt:lpstr>Office Theme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subject/>
  <dc:creator>CDD</dc:creator>
  <cp:lastModifiedBy>Yaemputtakhun Ratchata</cp:lastModifiedBy>
  <cp:revision>3</cp:revision>
  <dcterms:created xsi:type="dcterms:W3CDTF">2026-06-05T02:18:21Z</dcterms:created>
  <dcterms:modified xsi:type="dcterms:W3CDTF">2026-06-05T02:44:16Z</dcterms:modified>
</cp:coreProperties>
</file>