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hulabhorn Likit Display Medium" panose="00000600000000000000" pitchFamily="2" charset="-34"/>
      <p:regular r:id="rId17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5" d="100"/>
          <a:sy n="125" d="100"/>
        </p:scale>
        <p:origin x="1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487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32548" y="1656234"/>
            <a:ext cx="370782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สนั่นรักษ์เมืองแห่งความสุข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5252963" y="2093342"/>
            <a:ext cx="2067074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600" i="1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Sananrak Happy City</a:t>
            </a:r>
            <a:endParaRPr lang="en-US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111154" y="2612752"/>
            <a:ext cx="4993928" cy="28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"คนทุกช่วงวัยมีคุณภาพชีวิตที่ดี สุขภาพดี ปลอดภัย และอยู่ร่วมกันอย่างมีความสุข"</a:t>
            </a:r>
            <a:endParaRPr lang="th-TH" sz="11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925119" y="2473226"/>
            <a:ext cx="14288" cy="477515"/>
          </a:xfrm>
          <a:prstGeom prst="rect">
            <a:avLst/>
          </a:prstGeom>
          <a:solidFill>
            <a:srgbClr val="481C9E"/>
          </a:solidFill>
          <a:ln/>
        </p:spPr>
      </p:sp>
      <p:sp>
        <p:nvSpPr>
          <p:cNvPr id="7" name="Text 4"/>
          <p:cNvSpPr/>
          <p:nvPr/>
        </p:nvSpPr>
        <p:spPr>
          <a:xfrm>
            <a:off x="3925119" y="3090267"/>
            <a:ext cx="4722763" cy="5734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โครงการบูรณาการพัฒนาคุณภาพชีวิต สุขภาพ สวัสดิการ ความปลอดภัย และการมีส่วนร่วมของชุมชน เพื่อนำเทศบาลเมืองสนั่นรักษ์สู่การเป็นเมืองสุขภาวะอย่างยั่งยืน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92834" y="588690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ผลที่คาดว่าจะได้รับ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1228055"/>
            <a:ext cx="186035" cy="1860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99145" y="1224260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สุขภาพดีทุกช่วงวัย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899145" y="1492523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ประชาชนทุกช่วงวัยมีสุขภาพกายและสุขภาพใจที่ดี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1942802"/>
            <a:ext cx="186035" cy="1860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899145" y="1939007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ดูแลทั่วถึง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899145" y="2207270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ผู้สูงอายุ ผู้พิการ และกลุ่มเปราะบางได้รับการดูแลอย่างครบถ้วน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2657549"/>
            <a:ext cx="186035" cy="18603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9145" y="2653754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เยาวชนมีคุณภาพ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99145" y="2922017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เด็กและเยาวชนมีพื้นที่สร้างสรรค์และเติบโตอย่างมีคุณภาพ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3372296"/>
            <a:ext cx="186035" cy="186035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99145" y="3368501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ชุมชนเข้มแข็ง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8"/>
          <p:cNvSpPr/>
          <p:nvPr/>
        </p:nvSpPr>
        <p:spPr>
          <a:xfrm>
            <a:off x="899145" y="3636764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ชุมชนปลอดภัย เข้มแข็ง และมีส่วนร่วมในการพัฒนา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627" y="4087044"/>
            <a:ext cx="186035" cy="18603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899145" y="4083248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🏆 เมืองแห่งความสุข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899145" y="4356274"/>
            <a:ext cx="774873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สนั่นรักษ์เป็น Flagship Project ด้านเมืองสุขภาวะ ภายใต้แผนพัฒนาท้องถิ่น พ.ศ. 2571–2575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0743" y="521494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หลักการและเหตุผล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1"/>
          <p:cNvSpPr/>
          <p:nvPr/>
        </p:nvSpPr>
        <p:spPr>
          <a:xfrm>
            <a:off x="470743" y="1046506"/>
            <a:ext cx="472276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เทศบาลเมืองสนั่นรักษ์เป็นชุมชนเมืองที่ขยายตัวอย่างรวดเร็ว มีประชากรทุกช่วงวัยอาศัยอยู่ร่วมกัน โดยเฉพาะแนวโน้มการเข้าสู่สังคมผู้สูงอายุ การเปลี่ยนแปลงทางเศรษฐกิจและสังคม รวมถึงความคาดหวังของประชาชนต่อคุณภาพชีวิตและบริการสาธารณะที่สูงขึ้น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96119" y="2217539"/>
            <a:ext cx="1491555" cy="1144935"/>
          </a:xfrm>
          <a:prstGeom prst="roundRect">
            <a:avLst>
              <a:gd name="adj" fmla="val 4550"/>
            </a:avLst>
          </a:prstGeom>
          <a:solidFill>
            <a:srgbClr val="0D0A2C">
              <a:alpha val="95000"/>
            </a:srgbClr>
          </a:solidFill>
          <a:ln w="14288">
            <a:solidFill>
              <a:srgbClr val="4A2C8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34380" y="2355800"/>
            <a:ext cx="1215033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🏥 ปัญหาสุขภาพ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4380" y="2628826"/>
            <a:ext cx="1215033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โรคไม่ติดต่อเรื้อรัง (NCDs) แพร่หลายในชุมชน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Shape 5"/>
          <p:cNvSpPr/>
          <p:nvPr/>
        </p:nvSpPr>
        <p:spPr>
          <a:xfrm>
            <a:off x="2111648" y="2217539"/>
            <a:ext cx="1491630" cy="1144935"/>
          </a:xfrm>
          <a:prstGeom prst="roundRect">
            <a:avLst>
              <a:gd name="adj" fmla="val 4550"/>
            </a:avLst>
          </a:prstGeom>
          <a:solidFill>
            <a:srgbClr val="0D0A2C">
              <a:alpha val="95000"/>
            </a:srgbClr>
          </a:solidFill>
          <a:ln w="14288">
            <a:solidFill>
              <a:srgbClr val="4A2C8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2249909" y="2355800"/>
            <a:ext cx="1215107" cy="3924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👴 ผู้สูงอายุโดดเดี่ยว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7"/>
          <p:cNvSpPr/>
          <p:nvPr/>
        </p:nvSpPr>
        <p:spPr>
          <a:xfrm>
            <a:off x="2249909" y="2822674"/>
            <a:ext cx="12151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ขาดระบบดูแลและกิจกรรมทางสังคม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3727252" y="2217539"/>
            <a:ext cx="1849486" cy="1144935"/>
          </a:xfrm>
          <a:prstGeom prst="roundRect">
            <a:avLst>
              <a:gd name="adj" fmla="val 4550"/>
            </a:avLst>
          </a:prstGeom>
          <a:solidFill>
            <a:srgbClr val="0D0A2C">
              <a:alpha val="95000"/>
            </a:srgbClr>
          </a:solidFill>
          <a:ln w="14288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3865513" y="2355800"/>
            <a:ext cx="1215107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🧒 เด็กและเยาวชน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3865513" y="2628826"/>
            <a:ext cx="1215107" cy="3969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ขาดพื้นที่สร้างสรรค์และกิจกรรมที่เหมาะสม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496119" y="3486448"/>
            <a:ext cx="5080619" cy="748010"/>
          </a:xfrm>
          <a:prstGeom prst="roundRect">
            <a:avLst>
              <a:gd name="adj" fmla="val 6965"/>
            </a:avLst>
          </a:prstGeom>
          <a:solidFill>
            <a:srgbClr val="0D0A2C">
              <a:alpha val="95000"/>
            </a:srgbClr>
          </a:solidFill>
          <a:ln w="14288">
            <a:solidFill>
              <a:srgbClr val="4A2C8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34380" y="3624709"/>
            <a:ext cx="1550566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🛡️ ความปลอดภัย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34380" y="3897734"/>
            <a:ext cx="444624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กลุ่มเปราะบางและความปลอดภัยในชุมชนยังต้องพัฒนา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06822" y="956965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วัตถุประสงค์และเป้าหมาย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Shape 1"/>
          <p:cNvSpPr/>
          <p:nvPr/>
        </p:nvSpPr>
        <p:spPr>
          <a:xfrm>
            <a:off x="406822" y="1724322"/>
            <a:ext cx="4103191" cy="2628221"/>
          </a:xfrm>
          <a:prstGeom prst="roundRect">
            <a:avLst>
              <a:gd name="adj" fmla="val 3937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530796" y="184829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วัตถุประสงค์หลัก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796" y="2166119"/>
            <a:ext cx="3855244" cy="11224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ส่งเสริมคุณภาพชีวิต สุขภาพกาย และสุขภาพใจของประชาชนทุกช่วงวัย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พัฒนาระบบดูแลผู้สูงอายุ ผู้พิการ และกลุ่มเปราะบางให้เข้าถึงบริการอย่างทั่วถึง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สร้างความปลอดภัยและความเข้มแข็งของชุมชนผ่านการมีส่วนร่วม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พัฒนาสนั่นรักษ์สู่เมืองแห่งความสุขและเมืองสุขภาวะสำหรับทุกคน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728046" y="1848296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chemeClr val="bg1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กลุ่มเป้าหมาย</a:t>
            </a:r>
            <a:endParaRPr lang="th-TH" sz="2000" dirty="0">
              <a:solidFill>
                <a:schemeClr val="bg1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5"/>
          <p:cNvSpPr/>
          <p:nvPr/>
        </p:nvSpPr>
        <p:spPr>
          <a:xfrm>
            <a:off x="4728046" y="2181671"/>
            <a:ext cx="1900312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856783" y="231040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33,000+ คน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856783" y="2628230"/>
            <a:ext cx="164283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ประชาชนในเขตเทศบาล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6752332" y="2181671"/>
            <a:ext cx="1900312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881068" y="2310408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เด็ก &amp; เยาวชน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881068" y="2628230"/>
            <a:ext cx="1642839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ในพื้นที่ทุกชุมชน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4728046" y="3079403"/>
            <a:ext cx="3924598" cy="773757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4856783" y="3208139"/>
            <a:ext cx="15505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0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ผู้สูงอายุ &amp; เปราะบาง</a:t>
            </a:r>
            <a:endParaRPr lang="th-TH" sz="20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856783" y="3525962"/>
            <a:ext cx="366712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ผู้พิการและกลุ่มที่ต้องการดูแล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49610" y="329878"/>
            <a:ext cx="1063451" cy="204564"/>
          </a:xfrm>
          <a:prstGeom prst="roundRect">
            <a:avLst>
              <a:gd name="adj" fmla="val 18465"/>
            </a:avLst>
          </a:prstGeom>
          <a:solidFill>
            <a:srgbClr val="1E0C41"/>
          </a:solidFill>
          <a:ln/>
        </p:spPr>
      </p:sp>
      <p:sp>
        <p:nvSpPr>
          <p:cNvPr id="3" name="Text 1"/>
          <p:cNvSpPr/>
          <p:nvPr/>
        </p:nvSpPr>
        <p:spPr>
          <a:xfrm>
            <a:off x="517029" y="363587"/>
            <a:ext cx="1385813" cy="137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en-US" sz="8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6 HAPPY FRAMEWORK</a:t>
            </a:r>
            <a:endParaRPr lang="en-US" sz="8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449610" y="575146"/>
            <a:ext cx="4811688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แพลตฟอร์มพัฒนาคุณภาพชีวิตทั้งเมือง</a:t>
            </a:r>
            <a:endParaRPr lang="th-TH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9610" y="1079227"/>
            <a:ext cx="8694390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โครงการนี้ไม่ใช่กิจกรรมเดียว แต่เป็น </a:t>
            </a:r>
            <a:r>
              <a:rPr lang="th-TH" altLang="en-US" sz="105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"แพลตฟอร์มการพัฒนาคุณภาพชีวิตทั้งเมือง"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ที่ใช้หลัก </a:t>
            </a:r>
            <a:r>
              <a:rPr lang="th-TH" altLang="en-US" sz="1050" b="1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6 Happy</a:t>
            </a:r>
            <a:r>
              <a:rPr lang="th-TH" altLang="en-US" sz="105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</a:t>
            </a: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ครอบคลุมทุกมิติของชีวิตในชุมชน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49610" y="1365275"/>
            <a:ext cx="4071417" cy="1081534"/>
          </a:xfrm>
          <a:prstGeom prst="roundRect">
            <a:avLst>
              <a:gd name="adj" fmla="val 436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8" y="1482403"/>
            <a:ext cx="337245" cy="337245"/>
          </a:xfrm>
          <a:prstGeom prst="rect">
            <a:avLst/>
          </a:prstGeom>
        </p:spPr>
      </p:pic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457" y="1575122"/>
            <a:ext cx="151730" cy="1517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66738" y="187884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Health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66738" y="2158231"/>
            <a:ext cx="383716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สุขภาพดีใกล้บ้าน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4622899" y="1365275"/>
            <a:ext cx="4071491" cy="1081534"/>
          </a:xfrm>
          <a:prstGeom prst="roundRect">
            <a:avLst>
              <a:gd name="adj" fmla="val 436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0027" y="1482403"/>
            <a:ext cx="337245" cy="337245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2747" y="1575122"/>
            <a:ext cx="151730" cy="15173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740027" y="187884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Senior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9"/>
          <p:cNvSpPr/>
          <p:nvPr/>
        </p:nvSpPr>
        <p:spPr>
          <a:xfrm>
            <a:off x="4740027" y="2158231"/>
            <a:ext cx="383723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ผู้สูงวัยมีคุณค่า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Shape 10"/>
          <p:cNvSpPr/>
          <p:nvPr/>
        </p:nvSpPr>
        <p:spPr>
          <a:xfrm>
            <a:off x="449610" y="2548682"/>
            <a:ext cx="4071417" cy="1081534"/>
          </a:xfrm>
          <a:prstGeom prst="roundRect">
            <a:avLst>
              <a:gd name="adj" fmla="val 436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6738" y="2665809"/>
            <a:ext cx="337245" cy="337245"/>
          </a:xfrm>
          <a:prstGeom prst="rect">
            <a:avLst/>
          </a:prstGeom>
        </p:spPr>
      </p:pic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9457" y="2758529"/>
            <a:ext cx="151730" cy="151730"/>
          </a:xfrm>
          <a:prstGeom prst="rect">
            <a:avLst/>
          </a:prstGeom>
        </p:spPr>
      </p:pic>
      <p:sp>
        <p:nvSpPr>
          <p:cNvPr id="19" name="Text 11"/>
          <p:cNvSpPr/>
          <p:nvPr/>
        </p:nvSpPr>
        <p:spPr>
          <a:xfrm>
            <a:off x="566738" y="3062255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Kids &amp; Youth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2"/>
          <p:cNvSpPr/>
          <p:nvPr/>
        </p:nvSpPr>
        <p:spPr>
          <a:xfrm>
            <a:off x="566738" y="3341638"/>
            <a:ext cx="383716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เด็กและเยาวชนสร้างอนาคต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Shape 13"/>
          <p:cNvSpPr/>
          <p:nvPr/>
        </p:nvSpPr>
        <p:spPr>
          <a:xfrm>
            <a:off x="4622899" y="2548682"/>
            <a:ext cx="4071491" cy="1081534"/>
          </a:xfrm>
          <a:prstGeom prst="roundRect">
            <a:avLst>
              <a:gd name="adj" fmla="val 436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0027" y="2665809"/>
            <a:ext cx="337245" cy="337245"/>
          </a:xfrm>
          <a:prstGeom prst="rect">
            <a:avLst/>
          </a:prstGeom>
        </p:spPr>
      </p:pic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32747" y="2758529"/>
            <a:ext cx="151730" cy="151730"/>
          </a:xfrm>
          <a:prstGeom prst="rect">
            <a:avLst/>
          </a:prstGeom>
        </p:spPr>
      </p:pic>
      <p:sp>
        <p:nvSpPr>
          <p:cNvPr id="24" name="Text 14"/>
          <p:cNvSpPr/>
          <p:nvPr/>
        </p:nvSpPr>
        <p:spPr>
          <a:xfrm>
            <a:off x="4740027" y="3062255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Family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5" name="Text 15"/>
          <p:cNvSpPr/>
          <p:nvPr/>
        </p:nvSpPr>
        <p:spPr>
          <a:xfrm>
            <a:off x="4740027" y="3341638"/>
            <a:ext cx="383723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ครอบครัวอบอุ่น ชุมชนเข้มแข็ง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6" name="Shape 16"/>
          <p:cNvSpPr/>
          <p:nvPr/>
        </p:nvSpPr>
        <p:spPr>
          <a:xfrm>
            <a:off x="449610" y="3732088"/>
            <a:ext cx="4071417" cy="1081534"/>
          </a:xfrm>
          <a:prstGeom prst="roundRect">
            <a:avLst>
              <a:gd name="adj" fmla="val 436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27" name="Image 8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738" y="3849216"/>
            <a:ext cx="337245" cy="337245"/>
          </a:xfrm>
          <a:prstGeom prst="rect">
            <a:avLst/>
          </a:prstGeom>
        </p:spPr>
      </p:pic>
      <p:pic>
        <p:nvPicPr>
          <p:cNvPr id="28" name="Image 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9457" y="3941936"/>
            <a:ext cx="151730" cy="151730"/>
          </a:xfrm>
          <a:prstGeom prst="rect">
            <a:avLst/>
          </a:prstGeom>
        </p:spPr>
      </p:pic>
      <p:sp>
        <p:nvSpPr>
          <p:cNvPr id="29" name="Text 17"/>
          <p:cNvSpPr/>
          <p:nvPr/>
        </p:nvSpPr>
        <p:spPr>
          <a:xfrm>
            <a:off x="566738" y="4245662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Safety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0" name="Text 18"/>
          <p:cNvSpPr/>
          <p:nvPr/>
        </p:nvSpPr>
        <p:spPr>
          <a:xfrm>
            <a:off x="566738" y="4525045"/>
            <a:ext cx="383716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ชุมชนปลอดภัย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1" name="Shape 19"/>
          <p:cNvSpPr/>
          <p:nvPr/>
        </p:nvSpPr>
        <p:spPr>
          <a:xfrm>
            <a:off x="4622899" y="3732088"/>
            <a:ext cx="4071491" cy="1081534"/>
          </a:xfrm>
          <a:prstGeom prst="roundRect">
            <a:avLst>
              <a:gd name="adj" fmla="val 4366"/>
            </a:avLst>
          </a:prstGeom>
          <a:solidFill>
            <a:srgbClr val="31136C"/>
          </a:solidFill>
          <a:ln w="4763">
            <a:solidFill>
              <a:srgbClr val="4A2C85"/>
            </a:solidFill>
            <a:prstDash val="solid"/>
          </a:ln>
        </p:spPr>
      </p:sp>
      <p:pic>
        <p:nvPicPr>
          <p:cNvPr id="32" name="Image 10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40027" y="3849216"/>
            <a:ext cx="337245" cy="337245"/>
          </a:xfrm>
          <a:prstGeom prst="rect">
            <a:avLst/>
          </a:prstGeom>
        </p:spPr>
      </p:pic>
      <p:pic>
        <p:nvPicPr>
          <p:cNvPr id="33" name="Image 1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32747" y="3941936"/>
            <a:ext cx="151730" cy="151730"/>
          </a:xfrm>
          <a:prstGeom prst="rect">
            <a:avLst/>
          </a:prstGeom>
        </p:spPr>
      </p:pic>
      <p:sp>
        <p:nvSpPr>
          <p:cNvPr id="34" name="Text 20"/>
          <p:cNvSpPr/>
          <p:nvPr/>
        </p:nvSpPr>
        <p:spPr>
          <a:xfrm>
            <a:off x="4740027" y="4245662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Community</a:t>
            </a:r>
            <a:endParaRPr lang="en-US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5" name="Text 21"/>
          <p:cNvSpPr/>
          <p:nvPr/>
        </p:nvSpPr>
        <p:spPr>
          <a:xfrm>
            <a:off x="4740027" y="4525045"/>
            <a:ext cx="383723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ชุมชนแห่งการแบ่งปัน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484" y="0"/>
            <a:ext cx="3602516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232969" y="1313259"/>
            <a:ext cx="1271462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614" y="1384995"/>
            <a:ext cx="108875" cy="991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70782" y="1368624"/>
            <a:ext cx="1271463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000" dirty="0">
                <a:solidFill>
                  <a:srgbClr val="481C9E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HAPPY HEALTH</a:t>
            </a:r>
            <a:endParaRPr lang="en-US" sz="10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8830" y="1605558"/>
            <a:ext cx="3905621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6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สุขภาพดีใกล้บ้าน</a:t>
            </a:r>
            <a:endParaRPr lang="th-TH" sz="3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3"/>
          <p:cNvSpPr/>
          <p:nvPr/>
        </p:nvSpPr>
        <p:spPr>
          <a:xfrm>
            <a:off x="209952" y="2387847"/>
            <a:ext cx="220372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กิจกรรมหลัก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4"/>
          <p:cNvSpPr/>
          <p:nvPr/>
        </p:nvSpPr>
        <p:spPr>
          <a:xfrm>
            <a:off x="221982" y="2702064"/>
            <a:ext cx="27040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ตรวจสุขภาพเชิงรุกทุกชุมชน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คัดกรองโรคเบาหวานและความดันโลหิต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คลินิกสุขภาพเคลื่อนที่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ออกกำลังกายยามเช้าและยามเย็น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ชมรมเดิน-วิ่งเพื่อสุขภาพ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Shape 5"/>
          <p:cNvSpPr/>
          <p:nvPr/>
        </p:nvSpPr>
        <p:spPr>
          <a:xfrm>
            <a:off x="2919660" y="2234005"/>
            <a:ext cx="2497850" cy="1651025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3080810" y="2357979"/>
            <a:ext cx="2203722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ผลลัพธ์ที่ต้องการ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067832" y="2675802"/>
            <a:ext cx="2349678" cy="902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ประชาชนรู้สถานะสุขภาพของตนเองและสามารถ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ป้องกันโรคได้ตั้งแต่ระยะเริ่มต้น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ลดภาระโรคไม่ติดต่อเรื้อรัง (NCDs) ในชุมชนอย่างยั่งยืน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69340"/>
            <a:ext cx="5969273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Senior &amp; Happy Kids &amp; Youth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0" y="974448"/>
            <a:ext cx="3055780" cy="188859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2999128"/>
            <a:ext cx="2281907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👴 Happy Senior: ผู้สูงวัยมีคุณค่า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9" y="3272153"/>
            <a:ext cx="3998342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โรงเรียนผู้สูงอายุและชมรมทุกชุมชน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อาสาดูแลผู้สูงอายุติดบ้านติดเตียง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ศูนย์ฟื้นฟูสุขภาพและกิจกรรมสร้างรายได้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96119" y="4101572"/>
            <a:ext cx="3998342" cy="527000"/>
          </a:xfrm>
          <a:prstGeom prst="roundRect">
            <a:avLst>
              <a:gd name="adj" fmla="val 9886"/>
            </a:avLst>
          </a:prstGeom>
          <a:solidFill>
            <a:srgbClr val="183A1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2" y="4147245"/>
            <a:ext cx="155004" cy="1239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99071" y="4256502"/>
            <a:ext cx="3471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ผู้สูงอายุมีสุขภาพดี ไม่โดดเดี่ยว และยังมีบทบาทต่อสังคม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65" y="974448"/>
            <a:ext cx="3055879" cy="188859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49465" y="3006867"/>
            <a:ext cx="2816647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🧒 Happy Kids &amp; Youth: เด็กสร้างอนาคต</a:t>
            </a:r>
            <a:endParaRPr lang="th-TH" sz="16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649465" y="3279892"/>
            <a:ext cx="3998416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ลานสร้างสรรค์และสนามกีฬาหลังเลิกเรียน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ค่ายคุณธรรมและจิตอาสา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ศูนย์เรียนรู้ดิจิทัลและโครงการป้องกันยาเสพติด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4649465" y="4101572"/>
            <a:ext cx="3998416" cy="527000"/>
          </a:xfrm>
          <a:prstGeom prst="roundRect">
            <a:avLst>
              <a:gd name="adj" fmla="val 9886"/>
            </a:avLst>
          </a:prstGeom>
          <a:solidFill>
            <a:srgbClr val="183A13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39" y="4147245"/>
            <a:ext cx="155004" cy="12397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052417" y="4256502"/>
            <a:ext cx="34714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05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เด็กและเยาวชนใช้เวลาว่างอย่างสร้างสรรค์ ห่างไกลปัญหาสังคม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39898"/>
            <a:ext cx="5008959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Happy Family &amp; Happy Safety</a:t>
            </a:r>
            <a:endParaRPr lang="en-US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1082178"/>
            <a:ext cx="2952152" cy="182455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96119" y="3061731"/>
            <a:ext cx="2343001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👨‍👩‍👧 Happy Family: ครอบครัวอบอุ่น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6119" y="3334756"/>
            <a:ext cx="3998342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กิจกรรมวันครอบครัวและศูนย์ให้คำปรึกษา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ส่งเสริมบทบาทสตรีและพัฒนาผู้นำชุมชน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อบรมทักษะการดูแลผู้สูงอายุ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96119" y="4156436"/>
            <a:ext cx="3998342" cy="527000"/>
          </a:xfrm>
          <a:prstGeom prst="roundRect">
            <a:avLst>
              <a:gd name="adj" fmla="val 9886"/>
            </a:avLst>
          </a:prstGeom>
          <a:solidFill>
            <a:srgbClr val="022349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92" y="4336221"/>
            <a:ext cx="155004" cy="12397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99071" y="4311366"/>
            <a:ext cx="347141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ครอบครัวมีความสัมพันธ์ที่ดี ลดปัญหาสังคมในชุมชน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464" y="1082178"/>
            <a:ext cx="2952247" cy="182455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49465" y="3061731"/>
            <a:ext cx="2244254" cy="19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🛡️ Happy Safety: ชุมชนปลอดภัย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6"/>
          <p:cNvSpPr/>
          <p:nvPr/>
        </p:nvSpPr>
        <p:spPr>
          <a:xfrm>
            <a:off x="4649465" y="3334756"/>
            <a:ext cx="3998416" cy="682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เพิ่มแสงสว่างในพื้นที่เสี่ยงและติดตั้ง CCTV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ฝึกอบรม อปพร. และเครือข่ายเฝ้าระวังภัย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ป้องกันอุบัติเหตุทางถนน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Shape 7"/>
          <p:cNvSpPr/>
          <p:nvPr/>
        </p:nvSpPr>
        <p:spPr>
          <a:xfrm>
            <a:off x="4649465" y="4156436"/>
            <a:ext cx="3998416" cy="527000"/>
          </a:xfrm>
          <a:prstGeom prst="roundRect">
            <a:avLst>
              <a:gd name="adj" fmla="val 9886"/>
            </a:avLst>
          </a:prstGeom>
          <a:solidFill>
            <a:srgbClr val="022349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439" y="4336221"/>
            <a:ext cx="155004" cy="12397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052417" y="4311366"/>
            <a:ext cx="3471490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ประชาชนมีความปลอดภัยในชีวิตและทรัพย์สิน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1313259"/>
            <a:ext cx="1233562" cy="242739"/>
          </a:xfrm>
          <a:prstGeom prst="roundRect">
            <a:avLst>
              <a:gd name="adj" fmla="val 17171"/>
            </a:avLst>
          </a:prstGeom>
          <a:noFill/>
          <a:ln w="4763">
            <a:solidFill>
              <a:srgbClr val="481C9E"/>
            </a:solidFill>
            <a:prstDash val="solid"/>
          </a:ln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295" y="1384995"/>
            <a:ext cx="99194" cy="991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24049" y="1355229"/>
            <a:ext cx="1383655" cy="158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900" dirty="0">
                <a:solidFill>
                  <a:srgbClr val="481C9E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HAPPY COMMUNITY</a:t>
            </a:r>
            <a:endParaRPr lang="en-US" sz="9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2"/>
          <p:cNvSpPr/>
          <p:nvPr/>
        </p:nvSpPr>
        <p:spPr>
          <a:xfrm>
            <a:off x="496119" y="1605558"/>
            <a:ext cx="3558332" cy="3875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32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ชุมชนแห่งการแบ่งปัน</a:t>
            </a:r>
            <a:endParaRPr lang="th-TH" sz="3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Shape 3"/>
          <p:cNvSpPr/>
          <p:nvPr/>
        </p:nvSpPr>
        <p:spPr>
          <a:xfrm>
            <a:off x="406822" y="2179141"/>
            <a:ext cx="2388691" cy="1651025"/>
          </a:xfrm>
          <a:prstGeom prst="roundRect">
            <a:avLst>
              <a:gd name="adj" fmla="val 5410"/>
            </a:avLst>
          </a:prstGeom>
          <a:solidFill>
            <a:srgbClr val="481C9E">
              <a:alpha val="95000"/>
            </a:srgbClr>
          </a:solidFill>
          <a:ln/>
        </p:spPr>
      </p:sp>
      <p:sp>
        <p:nvSpPr>
          <p:cNvPr id="8" name="Text 4"/>
          <p:cNvSpPr/>
          <p:nvPr/>
        </p:nvSpPr>
        <p:spPr>
          <a:xfrm>
            <a:off x="530796" y="230311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ผลลัพธ์ที่ต้องการ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5"/>
          <p:cNvSpPr/>
          <p:nvPr/>
        </p:nvSpPr>
        <p:spPr>
          <a:xfrm>
            <a:off x="530796" y="2620938"/>
            <a:ext cx="2140744" cy="5953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ชุมชนเกิดความรัก ความสามัคคี และ</a:t>
            </a:r>
            <a:r>
              <a:rPr lang="th-TH" altLang="en-US" sz="1100" b="1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พึ่งพาตนเองได้</a:t>
            </a: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 มีระบบช่วยเหลือกลุ่มเปราะบางจากภายในชุมชนเอง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6"/>
          <p:cNvSpPr/>
          <p:nvPr/>
        </p:nvSpPr>
        <p:spPr>
          <a:xfrm>
            <a:off x="3013546" y="2303115"/>
            <a:ext cx="2007766" cy="19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18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กิจกรรมหลัก</a:t>
            </a:r>
            <a:endParaRPr lang="th-TH" sz="18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7"/>
          <p:cNvSpPr/>
          <p:nvPr/>
        </p:nvSpPr>
        <p:spPr>
          <a:xfrm>
            <a:off x="3013546" y="2620938"/>
            <a:ext cx="2210098" cy="11658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ธนาคารขยะชุมชน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กิจกรรมจิตอาสาพัฒนาชุมชน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ตลาดนัดชุมชน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กองทุนช่วยเหลือกลุ่มเปราะบาง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th-TH" altLang="en-US" sz="11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กิจกรรมสร้างความสามัคคี</a:t>
            </a:r>
            <a:endParaRPr lang="th-TH" sz="11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9610" y="356815"/>
            <a:ext cx="3358158" cy="3513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th-TH" altLang="en-US" sz="2400" dirty="0">
                <a:solidFill>
                  <a:srgbClr val="F2F0F4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ตัวชี้วัดความสำเร็จ (KPIs)</a:t>
            </a:r>
            <a:endParaRPr lang="th-TH" sz="24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3" name="Text 1"/>
          <p:cNvSpPr/>
          <p:nvPr/>
        </p:nvSpPr>
        <p:spPr>
          <a:xfrm>
            <a:off x="449610" y="968053"/>
            <a:ext cx="4058692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5,000</a:t>
            </a:r>
            <a:endParaRPr lang="en-US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4" name="Text 2"/>
          <p:cNvSpPr/>
          <p:nvPr/>
        </p:nvSpPr>
        <p:spPr>
          <a:xfrm>
            <a:off x="1776338" y="147153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2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คนต่อปี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5" name="Text 3"/>
          <p:cNvSpPr/>
          <p:nvPr/>
        </p:nvSpPr>
        <p:spPr>
          <a:xfrm>
            <a:off x="449610" y="1708249"/>
            <a:ext cx="405869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9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ได้รับการตรวจสุขภาพ</a:t>
            </a:r>
            <a:endParaRPr lang="th-TH" sz="9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6" name="Text 4"/>
          <p:cNvSpPr/>
          <p:nvPr/>
        </p:nvSpPr>
        <p:spPr>
          <a:xfrm>
            <a:off x="4635624" y="968053"/>
            <a:ext cx="4058766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70%</a:t>
            </a:r>
            <a:endParaRPr lang="en-US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7" name="Text 5"/>
          <p:cNvSpPr/>
          <p:nvPr/>
        </p:nvSpPr>
        <p:spPr>
          <a:xfrm>
            <a:off x="5962427" y="147153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ผู้สูงอายุ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8" name="Text 6"/>
          <p:cNvSpPr/>
          <p:nvPr/>
        </p:nvSpPr>
        <p:spPr>
          <a:xfrm>
            <a:off x="4635624" y="1708249"/>
            <a:ext cx="405876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เข้าร่วมกิจกรรมของโครงการ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9" name="Text 7"/>
          <p:cNvSpPr/>
          <p:nvPr/>
        </p:nvSpPr>
        <p:spPr>
          <a:xfrm>
            <a:off x="449610" y="2139628"/>
            <a:ext cx="4058692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100%</a:t>
            </a:r>
            <a:endParaRPr lang="en-US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776338" y="2643113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ผู้สูงอายุติดเตียง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1" name="Text 9"/>
          <p:cNvSpPr/>
          <p:nvPr/>
        </p:nvSpPr>
        <p:spPr>
          <a:xfrm>
            <a:off x="449610" y="2879824"/>
            <a:ext cx="405869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ได้รับการเยี่ยมครบทุกราย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4635624" y="2139628"/>
            <a:ext cx="4058766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2,000</a:t>
            </a:r>
            <a:endParaRPr lang="en-US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5962427" y="2643113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เด็ก/เยาวชนต่อปี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35624" y="2879824"/>
            <a:ext cx="405876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เข้าร่วมกิจกรรมสร้างสรรค์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449610" y="3311203"/>
            <a:ext cx="4058692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-10%</a:t>
            </a:r>
            <a:endParaRPr lang="en-US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1776338" y="381468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อุบัติเหตุ &amp; อาชญากรรม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449610" y="4051399"/>
            <a:ext cx="4058692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ลดลงไม่น้อยกว่าร้อยละ 10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635624" y="3311203"/>
            <a:ext cx="4058766" cy="37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90%</a:t>
            </a:r>
            <a:endParaRPr lang="en-US" sz="3200" dirty="0">
              <a:solidFill>
                <a:srgbClr val="FFFF00"/>
              </a:solidFill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5962427" y="3814688"/>
            <a:ext cx="1405161" cy="175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th-TH" altLang="en-US" sz="160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Montserrat" pitchFamily="34" charset="-122"/>
                <a:cs typeface="Chulabhorn Likit Display Medium" panose="00000600000000000000" pitchFamily="2" charset="-34"/>
              </a:rPr>
              <a:t>ความพึงพอใจ</a:t>
            </a:r>
            <a:endParaRPr lang="th-TH" sz="16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4635624" y="4051399"/>
            <a:ext cx="4058766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27000"/>
              </a:lnSpc>
              <a:buNone/>
            </a:pPr>
            <a:r>
              <a:rPr lang="th-TH" altLang="en-US" sz="1050" dirty="0">
                <a:solidFill>
                  <a:srgbClr val="DCD7E5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ของประชาชนต่อคุณภาพชีวิตและบริการ</a:t>
            </a:r>
            <a:endParaRPr lang="th-TH" sz="105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49610" y="4337447"/>
            <a:ext cx="8244780" cy="449238"/>
          </a:xfrm>
          <a:prstGeom prst="roundRect">
            <a:avLst>
              <a:gd name="adj" fmla="val 10510"/>
            </a:avLst>
          </a:prstGeom>
          <a:solidFill>
            <a:srgbClr val="1E0C41"/>
          </a:solidFill>
          <a:ln/>
        </p:spPr>
      </p:sp>
      <p:pic>
        <p:nvPicPr>
          <p:cNvPr id="2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4498553"/>
            <a:ext cx="140494" cy="112365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814834" y="4467374"/>
            <a:ext cx="8224391" cy="171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7000"/>
              </a:lnSpc>
              <a:buNone/>
            </a:pPr>
            <a:r>
              <a:rPr lang="th-TH" altLang="en-US" sz="1200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ทุกชุมชนมีพื้นที่ออกกำลังกายหรือพื้นที่กิจกรรมสันทนาการอย่างน้อย </a:t>
            </a:r>
            <a:r>
              <a:rPr lang="th-TH" altLang="en-US" sz="1200" b="1" dirty="0">
                <a:solidFill>
                  <a:srgbClr val="FFFFFF"/>
                </a:solidFill>
                <a:latin typeface="Chulabhorn Likit Display Medium" panose="00000600000000000000" pitchFamily="2" charset="-34"/>
                <a:ea typeface="Heebo Light" pitchFamily="34" charset="-122"/>
                <a:cs typeface="Chulabhorn Likit Display Medium" panose="00000600000000000000" pitchFamily="2" charset="-34"/>
              </a:rPr>
              <a:t>1 แห่ง</a:t>
            </a:r>
            <a:endParaRPr lang="th-TH" sz="1200" dirty="0">
              <a:latin typeface="Chulabhorn Likit Display Medium" panose="00000600000000000000" pitchFamily="2" charset="-34"/>
              <a:cs typeface="Chulabhorn Likit Display Medium" panose="00000600000000000000" pitchFamily="2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770</Words>
  <Application>Microsoft Office PowerPoint</Application>
  <PresentationFormat>นำเสนอทางหน้าจอ (16:9)</PresentationFormat>
  <Paragraphs>125</Paragraphs>
  <Slides>10</Slides>
  <Notes>10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10</vt:i4>
      </vt:variant>
    </vt:vector>
  </HeadingPairs>
  <TitlesOfParts>
    <vt:vector size="14" baseType="lpstr">
      <vt:lpstr>Arial</vt:lpstr>
      <vt:lpstr>Calibri</vt:lpstr>
      <vt:lpstr>Chulabhorn Likit Display Medium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subject/>
  <dc:creator/>
  <cp:lastModifiedBy>Yaemputtakhun Ratchata</cp:lastModifiedBy>
  <cp:revision>2</cp:revision>
  <dcterms:created xsi:type="dcterms:W3CDTF">2026-06-04T08:38:13Z</dcterms:created>
  <dcterms:modified xsi:type="dcterms:W3CDTF">2026-06-05T02:04:08Z</dcterms:modified>
</cp:coreProperties>
</file>