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ulabhorn Likit Display Medium" panose="00000600000000000000" pitchFamily="2" charset="-34"/>
      <p:regular r:id="rId1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7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3675" y="1295568"/>
            <a:ext cx="482009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โครงการสนันรักษ์สุขใจ ทุกวัยมีสุข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16871" y="2123628"/>
            <a:ext cx="4953705" cy="1820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	</a:t>
            </a: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ภายใต้แนวคิด </a:t>
            </a:r>
            <a:r>
              <a:rPr lang="th-TH" altLang="en-US" sz="16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"เมืองสุขภาพดี คนทุกช่วงวัยมีคุณภาพชีวิตที่ดี</a:t>
            </a:r>
            <a:r>
              <a:rPr lang="en-US" altLang="en-US" sz="160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”</a:t>
            </a:r>
            <a:r>
              <a:rPr lang="en-US" altLang="en-US" sz="16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เทศบาลเมืองสนันรักษ์จัดทำโครงการนี้เพื่อส่งเสริมสุขภาพทั้งด้านร่างกาย จิตใจ สังคม และสิ่งแวดล้อม โดยบูรณาการความร่วมมือของทุกภาคส่วนในการดูแลประชาชนทุกช่วงวัยอย่างทั่วถึง</a:t>
            </a:r>
            <a:endParaRPr lang="th-TH" sz="1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794965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สนันรักษ์ เมืองสุขภาพดี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น่าอยู่สำหรับทุกวัย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855" y="1709588"/>
            <a:ext cx="49939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"เมืองสุขภาพดี คนทุกช่วงวัยมีคุณภาพชีวิตที่ดี"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96119" y="1676849"/>
            <a:ext cx="14288" cy="477515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6" name="Text 3"/>
          <p:cNvSpPr/>
          <p:nvPr/>
        </p:nvSpPr>
        <p:spPr>
          <a:xfrm>
            <a:off x="496119" y="2209205"/>
            <a:ext cx="4722763" cy="560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โครงการสนันรักษ์สุขภาพ ทุกวัยมีสุข มุ่งสู่เป้าหมายสูงสุด คือการทำให้เทศบาลเมืองสนันรักษ์เป็น 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เมืองสุขภาพและเมืองน่าอยู่สำหรับคนทุกวัย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ด้วยพลังความร่วมมือของทุกภาคส่วนในชุมชน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6119" y="2909590"/>
            <a:ext cx="4722763" cy="1438870"/>
          </a:xfrm>
          <a:prstGeom prst="roundRect">
            <a:avLst>
              <a:gd name="adj" fmla="val 3621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00881" y="2914352"/>
            <a:ext cx="2356619" cy="714673"/>
          </a:xfrm>
          <a:prstGeom prst="roundRect">
            <a:avLst>
              <a:gd name="adj" fmla="val 7290"/>
            </a:avLst>
          </a:prstGeom>
          <a:solidFill>
            <a:srgbClr val="31136C"/>
          </a:solidFill>
          <a:ln/>
        </p:spPr>
      </p:sp>
      <p:sp>
        <p:nvSpPr>
          <p:cNvPr id="9" name="Text 6"/>
          <p:cNvSpPr/>
          <p:nvPr/>
        </p:nvSpPr>
        <p:spPr>
          <a:xfrm>
            <a:off x="624855" y="30383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สุขภาพดี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24855" y="3306589"/>
            <a:ext cx="21086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ทุกช่วงวัย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2857500" y="2914352"/>
            <a:ext cx="2356619" cy="714673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2" name="Shape 9"/>
          <p:cNvSpPr/>
          <p:nvPr/>
        </p:nvSpPr>
        <p:spPr>
          <a:xfrm>
            <a:off x="2857500" y="2914352"/>
            <a:ext cx="14288" cy="714673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3" name="Text 10"/>
          <p:cNvSpPr/>
          <p:nvPr/>
        </p:nvSpPr>
        <p:spPr>
          <a:xfrm>
            <a:off x="2981474" y="303832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ชุมชนเข้มแข็ง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981474" y="3306589"/>
            <a:ext cx="210867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ปลอดภัยยั่งยืน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00881" y="3629025"/>
            <a:ext cx="4713238" cy="714673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6" name="Shape 13"/>
          <p:cNvSpPr/>
          <p:nvPr/>
        </p:nvSpPr>
        <p:spPr>
          <a:xfrm>
            <a:off x="500881" y="3629025"/>
            <a:ext cx="4713238" cy="14288"/>
          </a:xfrm>
          <a:prstGeom prst="roundRect">
            <a:avLst>
              <a:gd name="adj" fmla="val 364638"/>
            </a:avLst>
          </a:prstGeom>
          <a:solidFill>
            <a:srgbClr val="4A2C85"/>
          </a:solidFill>
          <a:ln/>
        </p:spPr>
      </p:sp>
      <p:sp>
        <p:nvSpPr>
          <p:cNvPr id="17" name="Text 14"/>
          <p:cNvSpPr/>
          <p:nvPr/>
        </p:nvSpPr>
        <p:spPr>
          <a:xfrm>
            <a:off x="624855" y="37529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เมืองน่าอยู่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24855" y="4021262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คุณภาพชีวิตดี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76623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วัตถุประสงค์โครงการ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1712193"/>
            <a:ext cx="4013895" cy="11153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10048" y="1793825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4380" y="2222525"/>
            <a:ext cx="190083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ส่งเสริมสุขภาพและคุณภาพชีวิต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34380" y="2490788"/>
            <a:ext cx="373737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ดูแลประชาชนทุกช่วงวัยให้มีสุขภาพดีทั้งกายและใจ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3987" y="1712193"/>
            <a:ext cx="4013895" cy="11153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47917" y="1793825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4772248" y="2222525"/>
            <a:ext cx="183668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พัฒนาระบบดูแลกลุ่มเปราะบาง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772248" y="2490788"/>
            <a:ext cx="373737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ผู้สูงอายุ ผู้พิการ และกลุ่มเปราะบางในชุมชนได้รับการดูแลอย่างครบถ้วน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119" y="2951485"/>
            <a:ext cx="4013895" cy="111531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410048" y="3033117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8"/>
          <p:cNvSpPr/>
          <p:nvPr/>
        </p:nvSpPr>
        <p:spPr>
          <a:xfrm>
            <a:off x="634380" y="346181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สร้างความปลอดภัย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34380" y="3730079"/>
            <a:ext cx="373737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ปกป้องชีวิตและทรัพย์สินของประชาชนในเขตเทศบาล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3987" y="2951485"/>
            <a:ext cx="4013895" cy="1115318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547917" y="3033117"/>
            <a:ext cx="186035" cy="23254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4</a:t>
            </a:r>
            <a:endParaRPr lang="en-US" sz="1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4772248" y="346181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ส่งเสริมการมีส่วนร่วม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4772248" y="3730079"/>
            <a:ext cx="373737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สร้างเมืองสุขภาพอย่างยั่งยืนด้วยพลังชุมชน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41077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40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กลุ่มเป้าหมาย</a:t>
            </a:r>
            <a:endParaRPr lang="th-TH" sz="4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6119" y="1214661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24855" y="1343397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🧒 เด็กและเยาวชน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4855" y="1616422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ในพื้นที่เขตเทศบาลเมืองสนันรักษ์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96119" y="2067595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24855" y="2196331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👷 วัยแรงงาน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24855" y="2469356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ประชากรวัยทำงานทุกสาขาอาชีพ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96119" y="2920529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24855" y="3049265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👴 ผู้สูงอายุ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24855" y="3322290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ทั้งที่ช่วยเหลือตนเองได้และติดบ้านติดเตียง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96119" y="3773463"/>
            <a:ext cx="4722763" cy="728960"/>
          </a:xfrm>
          <a:prstGeom prst="roundRect">
            <a:avLst>
              <a:gd name="adj" fmla="val 7147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24855" y="3902199"/>
            <a:ext cx="1746052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♿ ผู้พิการและกลุ่มเปราะบาง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24855" y="4175224"/>
            <a:ext cx="44652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ได้รับการดูแลเป็นพิเศษอย่างทั่วถึง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061088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1–2: สุขภาพชุมชนและโรงเรียนผู้สูงอายุ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3835822" y="2345308"/>
            <a:ext cx="2796626" cy="1413942"/>
          </a:xfrm>
          <a:prstGeom prst="roundRect">
            <a:avLst>
              <a:gd name="adj" fmla="val 6317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3959796" y="2469282"/>
            <a:ext cx="2251472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🏥 ศูนย์สุขภาพชุมชนใกล้บ้าน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59796" y="2791867"/>
            <a:ext cx="2140744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ตรวจสุขภาพประจำปี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คัดกรองโรค NCDs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คลินิกผู้สูงอายุและสุขภาพจิต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ให้คำปรึกษาด้านสุขภาพ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6844882" y="2390034"/>
            <a:ext cx="20077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🎓 โรงเรียนผู้สูงอายุ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5"/>
          <p:cNvSpPr/>
          <p:nvPr/>
        </p:nvSpPr>
        <p:spPr>
          <a:xfrm>
            <a:off x="6844882" y="2712619"/>
            <a:ext cx="2210098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ฝึกอาชีพและออกกำลังกาย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กิจกรรมนันทนาการ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เรียนรู้เทคโนโลยีดิจิทัล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การดูแลสุขภาพตนเอง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8" y="1007491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3: เด็กและเยาวชนสร้างสรรค์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104206"/>
            <a:ext cx="310083" cy="3100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1206" y="210420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ห้องเรียนทักษะชีวิต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961206" y="2372469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พัฒนาทักษะที่จำเป็นสำหรับชีวิตและค่ายคุณธรรม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119" y="2818954"/>
            <a:ext cx="310083" cy="3100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61206" y="281895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กีฬาและนันทนาการ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961206" y="3087216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ส่งเสริมสุขภาพและความสามัคคีผ่านกิจกรรมกีฬา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3533701"/>
            <a:ext cx="310083" cy="310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1206" y="353370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ป้องกันยาเสพติด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61206" y="3801963"/>
            <a:ext cx="425767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สร้างภูมิคุ้มกันและพัฒนาทักษะดิจิทัลอย่างสร้างสรรค์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57027"/>
            <a:ext cx="690540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4–5: ชุมชนปลอดภัยและอาสาดูแลผู้สูงอายุ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2154585"/>
            <a:ext cx="20077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🔒 ชุมชนปลอดภัย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2477170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ติดตั้งกล้อง CCTV 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 อปพร.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เครือข่ายเฝ้าระวังภัย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ป้องกันอุบัติเหตุทางถนน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ระบบแจ้งเหตุฉุกเฉิน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638749" y="2030611"/>
            <a:ext cx="4371139" cy="1655787"/>
          </a:xfrm>
          <a:prstGeom prst="roundRect">
            <a:avLst>
              <a:gd name="adj" fmla="val 5394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4762723" y="2154585"/>
            <a:ext cx="2738958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❤️ อาสาดูแลผู้สูงอายุติดบ้านติดเตียง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4762723" y="2477170"/>
            <a:ext cx="3855244" cy="9239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เยี่ยมบ้านผู้สูงอายุ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ดูแลผู้ป่วยติดเตียง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ส่งเสริมการฟื้นฟูสุขภาพ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สนับสนุนอุปกรณ์จำเป็น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5362" y="276102"/>
            <a:ext cx="4924276" cy="308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กิจกรรมที่ 6: ลานสุขภาพทุกชุมชน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5362" y="705681"/>
            <a:ext cx="4924276" cy="27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สร้างพื้นที่ออกกำลังกายและกิจกรรมครอบครัวในทุกชุมชน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th-TH" altLang="en-US" sz="1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เพื่อให้ประชาชนทุกวัยเข้าถึงสุขภาพที่ดีได้ง่ายและสะดวก</a:t>
            </a:r>
            <a:endParaRPr lang="th-TH" sz="1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95362" y="1070309"/>
            <a:ext cx="4924276" cy="926157"/>
          </a:xfrm>
          <a:prstGeom prst="roundRect">
            <a:avLst>
              <a:gd name="adj" fmla="val 448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46" y="1173894"/>
            <a:ext cx="296540" cy="29654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504" y="1255452"/>
            <a:ext cx="133424" cy="1334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8946" y="1549164"/>
            <a:ext cx="1235571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ปรับปรุงลานกีฬา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4"/>
          <p:cNvSpPr/>
          <p:nvPr/>
        </p:nvSpPr>
        <p:spPr>
          <a:xfrm>
            <a:off x="498946" y="1750826"/>
            <a:ext cx="4717107" cy="142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พื้นที่มาตรฐานสำหรับกีฬาหลากหลายประเภท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395362" y="2075197"/>
            <a:ext cx="4924276" cy="926157"/>
          </a:xfrm>
          <a:prstGeom prst="roundRect">
            <a:avLst>
              <a:gd name="adj" fmla="val 448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46" y="2178781"/>
            <a:ext cx="296540" cy="2965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504" y="2260339"/>
            <a:ext cx="133424" cy="133424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98946" y="2554051"/>
            <a:ext cx="1443112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เครื่องออกกำลังกายกลางแจ้ง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7"/>
          <p:cNvSpPr/>
          <p:nvPr/>
        </p:nvSpPr>
        <p:spPr>
          <a:xfrm>
            <a:off x="498946" y="2755713"/>
            <a:ext cx="4717107" cy="142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อุปกรณ์ครบครันสำหรับทุกช่วงวัย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Shape 8"/>
          <p:cNvSpPr/>
          <p:nvPr/>
        </p:nvSpPr>
        <p:spPr>
          <a:xfrm>
            <a:off x="395362" y="3080084"/>
            <a:ext cx="4924276" cy="926157"/>
          </a:xfrm>
          <a:prstGeom prst="roundRect">
            <a:avLst>
              <a:gd name="adj" fmla="val 448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46" y="3183669"/>
            <a:ext cx="296540" cy="296540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0504" y="3265227"/>
            <a:ext cx="133424" cy="133424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498946" y="3558939"/>
            <a:ext cx="1235571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สนามเด็กเล่นสร้างสรรค์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0"/>
          <p:cNvSpPr/>
          <p:nvPr/>
        </p:nvSpPr>
        <p:spPr>
          <a:xfrm>
            <a:off x="498946" y="3760601"/>
            <a:ext cx="4717107" cy="142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พื้นที่ปลอดภัยและสนุกสนานสำหรับเด็ก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Shape 11"/>
          <p:cNvSpPr/>
          <p:nvPr/>
        </p:nvSpPr>
        <p:spPr>
          <a:xfrm>
            <a:off x="395362" y="4084972"/>
            <a:ext cx="4924276" cy="926157"/>
          </a:xfrm>
          <a:prstGeom prst="roundRect">
            <a:avLst>
              <a:gd name="adj" fmla="val 448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946" y="4188556"/>
            <a:ext cx="296540" cy="296540"/>
          </a:xfrm>
          <a:prstGeom prst="rect">
            <a:avLst/>
          </a:prstGeom>
        </p:spPr>
      </p:pic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504" y="4270114"/>
            <a:ext cx="133424" cy="133424"/>
          </a:xfrm>
          <a:prstGeom prst="rect">
            <a:avLst/>
          </a:prstGeom>
        </p:spPr>
      </p:pic>
      <p:sp>
        <p:nvSpPr>
          <p:cNvPr id="23" name="Text 12"/>
          <p:cNvSpPr/>
          <p:nvPr/>
        </p:nvSpPr>
        <p:spPr>
          <a:xfrm>
            <a:off x="498946" y="4563826"/>
            <a:ext cx="1235571" cy="154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พื้นที่กิจกรรมครอบครัว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4" name="Text 13"/>
          <p:cNvSpPr/>
          <p:nvPr/>
        </p:nvSpPr>
        <p:spPr>
          <a:xfrm>
            <a:off x="498946" y="4765488"/>
            <a:ext cx="4717107" cy="142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เสริมสร้างความสัมพันธ์ในครอบครัวและชุมชน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7336" y="300186"/>
            <a:ext cx="2907953" cy="296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827336" y="789831"/>
            <a:ext cx="3699197" cy="313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5,000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2083371" y="1205210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คนต่อปี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827336" y="1397124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ประชาชนได้รับการตรวจสุขภาพ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17393" y="789831"/>
            <a:ext cx="3699197" cy="313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1,000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73428" y="1205210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ผู้สูงอายุ/ปี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17393" y="1397124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เข้าร่วมโรงเรียนผู้สูงอายุ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827336" y="1724099"/>
            <a:ext cx="3699197" cy="313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2,000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2083371" y="2139479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เด็ก-เยาวชน/ปี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27336" y="2331393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เข้าร่วมกิจกรรมสร้างสรรค์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17393" y="1724099"/>
            <a:ext cx="3699197" cy="313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100%</a:t>
            </a:r>
            <a:endParaRPr lang="en-US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873428" y="2139479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ครอบคลุม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17393" y="2331393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ผู้สูงอายุติดบ้านติดเตียงได้รับการเยี่ยม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2092747" y="3164532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06" y="2571006"/>
            <a:ext cx="1424583" cy="1424583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2083371" y="4092029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27336" y="4283943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ประชาชนพึงพอใจต่อคุณภาพชีวิต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882804" y="3164532"/>
            <a:ext cx="1168152" cy="237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24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1/1</a:t>
            </a:r>
            <a:endParaRPr lang="en-US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663" y="2571006"/>
            <a:ext cx="1424583" cy="1424583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5873428" y="4092029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ลานสุขภาพ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4617393" y="4283943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ทุกชุมชนมีพื้นที่ออกกำลังกายอย่างน้อย 1 แห่ง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3" name="Shape 19"/>
          <p:cNvSpPr/>
          <p:nvPr/>
        </p:nvSpPr>
        <p:spPr>
          <a:xfrm>
            <a:off x="827336" y="4499818"/>
            <a:ext cx="7489254" cy="343421"/>
          </a:xfrm>
          <a:prstGeom prst="roundRect">
            <a:avLst>
              <a:gd name="adj" fmla="val 11615"/>
            </a:avLst>
          </a:prstGeom>
          <a:solidFill>
            <a:srgbClr val="183A13"/>
          </a:solidFill>
          <a:ln/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88" y="4630638"/>
            <a:ext cx="118690" cy="94952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1135931" y="4596259"/>
            <a:ext cx="754290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8000"/>
              </a:lnSpc>
              <a:buNone/>
            </a:pP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อัตราการเกิดโรค NCDs ในกลุ่มเสี่ยงลดลงอย่างมีนัยสำคัญ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14382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97" y="1878685"/>
            <a:ext cx="1577749" cy="15777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051" y="3612124"/>
            <a:ext cx="171049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ผู้สูงอายุมีคุณค่าในสังคม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76051" y="3988474"/>
            <a:ext cx="207817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ได้รับการดูแลอย่างทั่วถึงและมีบทบาทในชุมชน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91" y="1931352"/>
            <a:ext cx="1569137" cy="15691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019633" y="3600777"/>
            <a:ext cx="2466767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เด็กและเยาวชนห่างไกลยาเสพติด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3019633" y="4062888"/>
            <a:ext cx="246676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มีพื้นที่สร้างสรรค์และพัฒนาทักษะชีวิตที่ดี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83" y="1725452"/>
            <a:ext cx="1775037" cy="17750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55285" y="3617742"/>
            <a:ext cx="161843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4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ชุมชนปลอดภัยและเข้มแข็ง</a:t>
            </a:r>
            <a:endParaRPr lang="th-TH" sz="14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6155286" y="3994092"/>
            <a:ext cx="2019451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ประชาชนทุกวัยมีสุขภาพและคุณภาพชีวิตที่ดีขึ้น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611</Words>
  <Application>Microsoft Office PowerPoint</Application>
  <PresentationFormat>นำเสนอทางหน้าจอ (16:9)</PresentationFormat>
  <Paragraphs>112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4" baseType="lpstr">
      <vt:lpstr>Chulabhorn Likit Display Medium</vt:lpstr>
      <vt:lpstr>Arial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4</cp:revision>
  <dcterms:created xsi:type="dcterms:W3CDTF">2026-06-04T09:08:41Z</dcterms:created>
  <dcterms:modified xsi:type="dcterms:W3CDTF">2026-06-04T09:21:43Z</dcterms:modified>
</cp:coreProperties>
</file>