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5143500" type="screen16x9"/>
  <p:notesSz cx="51435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Chulabhorn Likit Display Medium" panose="00000600000000000000" pitchFamily="2" charset="-34"/>
      <p:regular r:id="rId17"/>
    </p:embeddedFont>
  </p:embeddedFontLst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125" d="100"/>
          <a:sy n="125" d="100"/>
        </p:scale>
        <p:origin x="154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6887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sv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svg"/><Relationship Id="rId3" Type="http://schemas.openxmlformats.org/officeDocument/2006/relationships/image" Target="../media/image10.png"/><Relationship Id="rId7" Type="http://schemas.openxmlformats.org/officeDocument/2006/relationships/image" Target="../media/image13.sv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0" Type="http://schemas.openxmlformats.org/officeDocument/2006/relationships/image" Target="../media/image16.png"/><Relationship Id="rId4" Type="http://schemas.openxmlformats.org/officeDocument/2006/relationships/image" Target="../media/image4.png"/><Relationship Id="rId9" Type="http://schemas.openxmlformats.org/officeDocument/2006/relationships/image" Target="../media/image15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684080" y="1415355"/>
            <a:ext cx="5244464" cy="77509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ctr">
              <a:lnSpc>
                <a:spcPct val="104000"/>
              </a:lnSpc>
              <a:buNone/>
            </a:pPr>
            <a:r>
              <a:rPr lang="th-TH" altLang="en-US" dirty="0">
                <a:solidFill>
                  <a:srgbClr val="F2F0F4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โครงการยกระดับการบริการภาครัฐ</a:t>
            </a:r>
            <a:endParaRPr lang="th-TH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  <a:p>
            <a:pPr marL="0" indent="0" algn="ctr">
              <a:lnSpc>
                <a:spcPct val="104000"/>
              </a:lnSpc>
              <a:buNone/>
            </a:pPr>
            <a:r>
              <a:rPr lang="th-TH" altLang="en-US" dirty="0">
                <a:solidFill>
                  <a:srgbClr val="F2F0F4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สู่เทศบาลดิจิทัล</a:t>
            </a:r>
            <a:endParaRPr lang="th-TH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4" name="Text 1"/>
          <p:cNvSpPr/>
          <p:nvPr/>
        </p:nvSpPr>
        <p:spPr>
          <a:xfrm>
            <a:off x="4111154" y="2953048"/>
            <a:ext cx="4993928" cy="5765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33000"/>
              </a:lnSpc>
              <a:buNone/>
            </a:pPr>
            <a:r>
              <a:rPr lang="th-TH" altLang="en-US" sz="16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"ประชาชนไม่ต้องเดินทางมาที่เทศบาล </a:t>
            </a:r>
          </a:p>
          <a:p>
            <a:pPr marL="0" indent="0" algn="ctr">
              <a:lnSpc>
                <a:spcPct val="133000"/>
              </a:lnSpc>
              <a:buNone/>
            </a:pPr>
            <a:r>
              <a:rPr lang="th-TH" altLang="en-US" sz="16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แต่สามารถรับบริการผ่านมือถือได้ทุกที่ ทุกเวลา"</a:t>
            </a:r>
            <a:endParaRPr lang="th-TH" sz="16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507334" y="1152971"/>
            <a:ext cx="3558332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th-TH" altLang="en-US" sz="3600" dirty="0">
                <a:solidFill>
                  <a:srgbClr val="F2F0F4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ผลลัพธ์ที่คาดหวัง</a:t>
            </a:r>
            <a:endParaRPr lang="th-TH" sz="36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4" name="Text 1"/>
          <p:cNvSpPr/>
          <p:nvPr/>
        </p:nvSpPr>
        <p:spPr>
          <a:xfrm>
            <a:off x="4053855" y="1866081"/>
            <a:ext cx="4765773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1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"เทศบาลเมืองสนั่นรักษ์สามารถบริหารจัดการเมืองด้วยข้อมูล (Data Driven City) และประชาชนเข้าถึงบริการภาครัฐได้ง่าย รวดเร็ว และโปร่งใส"</a:t>
            </a:r>
            <a:endParaRPr lang="th-TH" sz="11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5" name="Shape 2"/>
          <p:cNvSpPr/>
          <p:nvPr/>
        </p:nvSpPr>
        <p:spPr>
          <a:xfrm>
            <a:off x="3925119" y="1726555"/>
            <a:ext cx="14288" cy="675977"/>
          </a:xfrm>
          <a:prstGeom prst="rect">
            <a:avLst/>
          </a:prstGeom>
          <a:solidFill>
            <a:srgbClr val="481C9E"/>
          </a:solidFill>
          <a:ln/>
        </p:spPr>
      </p:sp>
      <p:sp>
        <p:nvSpPr>
          <p:cNvPr id="6" name="Shape 3"/>
          <p:cNvSpPr/>
          <p:nvPr/>
        </p:nvSpPr>
        <p:spPr>
          <a:xfrm>
            <a:off x="3925119" y="2542059"/>
            <a:ext cx="4722763" cy="1448395"/>
          </a:xfrm>
          <a:prstGeom prst="roundRect">
            <a:avLst>
              <a:gd name="adj" fmla="val 3597"/>
            </a:avLst>
          </a:prstGeom>
          <a:solidFill>
            <a:srgbClr val="31136C"/>
          </a:solidFill>
          <a:ln w="4763">
            <a:solidFill>
              <a:srgbClr val="4A2C85"/>
            </a:solidFill>
            <a:prstDash val="solid"/>
          </a:ln>
        </p:spPr>
      </p:sp>
      <p:sp>
        <p:nvSpPr>
          <p:cNvPr id="7" name="Shape 4"/>
          <p:cNvSpPr/>
          <p:nvPr/>
        </p:nvSpPr>
        <p:spPr>
          <a:xfrm>
            <a:off x="3806000" y="2546821"/>
            <a:ext cx="2480501" cy="719435"/>
          </a:xfrm>
          <a:prstGeom prst="roundRect">
            <a:avLst>
              <a:gd name="adj" fmla="val 7242"/>
            </a:avLst>
          </a:prstGeom>
          <a:solidFill>
            <a:srgbClr val="31136C"/>
          </a:solidFill>
          <a:ln/>
        </p:spPr>
      </p:sp>
      <p:sp>
        <p:nvSpPr>
          <p:cNvPr id="8" name="Text 5"/>
          <p:cNvSpPr/>
          <p:nvPr/>
        </p:nvSpPr>
        <p:spPr>
          <a:xfrm>
            <a:off x="3907551" y="2670795"/>
            <a:ext cx="1550566" cy="1986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🏙️ Data Driven City</a:t>
            </a:r>
            <a:endParaRPr lang="en-US" sz="18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9" name="Text 6"/>
          <p:cNvSpPr/>
          <p:nvPr/>
        </p:nvSpPr>
        <p:spPr>
          <a:xfrm>
            <a:off x="3907551" y="2943820"/>
            <a:ext cx="2108671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1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บริหารเมืองด้วยข้อมูลจริงแบบเรียลไทม์</a:t>
            </a:r>
            <a:endParaRPr lang="th-TH" sz="11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6286500" y="2546821"/>
            <a:ext cx="2749675" cy="719435"/>
          </a:xfrm>
          <a:prstGeom prst="rect">
            <a:avLst/>
          </a:prstGeom>
          <a:solidFill>
            <a:srgbClr val="31136C"/>
          </a:solidFill>
          <a:ln/>
        </p:spPr>
      </p:sp>
      <p:sp>
        <p:nvSpPr>
          <p:cNvPr id="11" name="Shape 8"/>
          <p:cNvSpPr/>
          <p:nvPr/>
        </p:nvSpPr>
        <p:spPr>
          <a:xfrm>
            <a:off x="6286500" y="2546821"/>
            <a:ext cx="14288" cy="719435"/>
          </a:xfrm>
          <a:prstGeom prst="roundRect">
            <a:avLst>
              <a:gd name="adj" fmla="val 364638"/>
            </a:avLst>
          </a:prstGeom>
          <a:solidFill>
            <a:srgbClr val="4A2C85"/>
          </a:solidFill>
          <a:ln/>
        </p:spPr>
      </p:sp>
      <p:sp>
        <p:nvSpPr>
          <p:cNvPr id="12" name="Text 9"/>
          <p:cNvSpPr/>
          <p:nvPr/>
        </p:nvSpPr>
        <p:spPr>
          <a:xfrm>
            <a:off x="6343418" y="2670795"/>
            <a:ext cx="1628849" cy="1986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18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🤝 ประชาชนเป็นศูนย์กลาง</a:t>
            </a:r>
            <a:endParaRPr lang="th-TH" sz="18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6410474" y="2943820"/>
            <a:ext cx="2108671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1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เข้าถึงบริการได้ง่าย รวดเร็ว ทุกที่ทุกเวลา</a:t>
            </a:r>
            <a:endParaRPr lang="th-TH" sz="11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4" name="Shape 11"/>
          <p:cNvSpPr/>
          <p:nvPr/>
        </p:nvSpPr>
        <p:spPr>
          <a:xfrm>
            <a:off x="3777424" y="3266256"/>
            <a:ext cx="5244463" cy="719435"/>
          </a:xfrm>
          <a:prstGeom prst="rect">
            <a:avLst/>
          </a:prstGeom>
          <a:solidFill>
            <a:srgbClr val="31136C"/>
          </a:solidFill>
          <a:ln/>
        </p:spPr>
      </p:sp>
      <p:sp>
        <p:nvSpPr>
          <p:cNvPr id="15" name="Shape 12"/>
          <p:cNvSpPr/>
          <p:nvPr/>
        </p:nvSpPr>
        <p:spPr>
          <a:xfrm>
            <a:off x="3929881" y="3266256"/>
            <a:ext cx="4713238" cy="14288"/>
          </a:xfrm>
          <a:prstGeom prst="roundRect">
            <a:avLst>
              <a:gd name="adj" fmla="val 364638"/>
            </a:avLst>
          </a:prstGeom>
          <a:solidFill>
            <a:srgbClr val="4A2C85"/>
          </a:solidFill>
          <a:ln/>
        </p:spPr>
      </p:sp>
      <p:sp>
        <p:nvSpPr>
          <p:cNvPr id="16" name="Text 13"/>
          <p:cNvSpPr/>
          <p:nvPr/>
        </p:nvSpPr>
        <p:spPr>
          <a:xfrm>
            <a:off x="4053855" y="3390230"/>
            <a:ext cx="1550566" cy="1986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18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✅ โปร่งใสตรวจสอบได้</a:t>
            </a:r>
            <a:endParaRPr lang="th-TH" sz="18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7" name="Text 14"/>
          <p:cNvSpPr/>
          <p:nvPr/>
        </p:nvSpPr>
        <p:spPr>
          <a:xfrm>
            <a:off x="4053855" y="3663255"/>
            <a:ext cx="4465290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1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สร้างความเชื่อมั่นและธรรมาภิบาลที่ดี</a:t>
            </a:r>
            <a:endParaRPr lang="th-TH" sz="11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568080" y="1220391"/>
            <a:ext cx="20077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th-TH" altLang="en-US" sz="18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วิสัยทัศน์</a:t>
            </a:r>
            <a:endParaRPr lang="th-TH" sz="18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3" name="Text 1"/>
          <p:cNvSpPr/>
          <p:nvPr/>
        </p:nvSpPr>
        <p:spPr>
          <a:xfrm>
            <a:off x="822960" y="1679523"/>
            <a:ext cx="7522464" cy="68714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ctr">
              <a:lnSpc>
                <a:spcPct val="104000"/>
              </a:lnSpc>
              <a:buNone/>
            </a:pPr>
            <a:r>
              <a:rPr lang="th-TH" altLang="en-US" sz="4000" dirty="0">
                <a:solidFill>
                  <a:srgbClr val="F2F0F4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เทศบาลดิจิทัลเพื่อประชาชน</a:t>
            </a:r>
            <a:endParaRPr lang="th-TH" sz="40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4" name="Text 2"/>
          <p:cNvSpPr/>
          <p:nvPr/>
        </p:nvSpPr>
        <p:spPr>
          <a:xfrm>
            <a:off x="322344" y="2356606"/>
            <a:ext cx="8608963" cy="525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33000"/>
              </a:lnSpc>
              <a:buNone/>
            </a:pPr>
            <a:r>
              <a:rPr lang="th-TH" altLang="en-US" sz="14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โครงการนี้มุ่งยกระดับการให้บริการภาครัฐด้วยเทคโนโลยีดิจิทัล </a:t>
            </a:r>
          </a:p>
          <a:p>
            <a:pPr marL="0" indent="0" algn="ctr">
              <a:lnSpc>
                <a:spcPct val="133000"/>
              </a:lnSpc>
              <a:buNone/>
            </a:pPr>
            <a:r>
              <a:rPr lang="th-TH" altLang="en-US" sz="14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เพื่อให้ประชาชนเข้าถึงบริการได้ง่าย รวดเร็ว และโปร่งใส โดยไม่ต้องเดินทางมาที่เทศบาล</a:t>
            </a:r>
            <a:endParaRPr lang="th-TH" sz="14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5" name="Shape 3"/>
          <p:cNvSpPr/>
          <p:nvPr/>
        </p:nvSpPr>
        <p:spPr>
          <a:xfrm>
            <a:off x="496119" y="3194075"/>
            <a:ext cx="2634555" cy="728960"/>
          </a:xfrm>
          <a:prstGeom prst="roundRect">
            <a:avLst>
              <a:gd name="adj" fmla="val 7147"/>
            </a:avLst>
          </a:prstGeom>
          <a:solidFill>
            <a:srgbClr val="31136C"/>
          </a:solidFill>
          <a:ln w="4763">
            <a:solidFill>
              <a:srgbClr val="4A2C85"/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624855" y="3322811"/>
            <a:ext cx="1550566" cy="1986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16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📱 เข้าถึงได้ทุกที่</a:t>
            </a:r>
            <a:endParaRPr lang="th-TH" sz="16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7" name="Text 5"/>
          <p:cNvSpPr/>
          <p:nvPr/>
        </p:nvSpPr>
        <p:spPr>
          <a:xfrm>
            <a:off x="624855" y="3595836"/>
            <a:ext cx="2377083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05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บริการผ่านสมาร์ทโฟนตลอด 24 ชั่วโมง</a:t>
            </a:r>
            <a:endParaRPr lang="th-TH" sz="105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8" name="Shape 6"/>
          <p:cNvSpPr/>
          <p:nvPr/>
        </p:nvSpPr>
        <p:spPr>
          <a:xfrm>
            <a:off x="3254648" y="3194075"/>
            <a:ext cx="2634630" cy="728960"/>
          </a:xfrm>
          <a:prstGeom prst="roundRect">
            <a:avLst>
              <a:gd name="adj" fmla="val 7147"/>
            </a:avLst>
          </a:prstGeom>
          <a:solidFill>
            <a:srgbClr val="31136C"/>
          </a:solidFill>
          <a:ln w="4763">
            <a:solidFill>
              <a:srgbClr val="4A2C85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3383384" y="3322811"/>
            <a:ext cx="1550566" cy="1986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16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⚡ รวดเร็ว</a:t>
            </a:r>
            <a:endParaRPr lang="th-TH" sz="16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0" name="Text 8"/>
          <p:cNvSpPr/>
          <p:nvPr/>
        </p:nvSpPr>
        <p:spPr>
          <a:xfrm>
            <a:off x="3383384" y="3595836"/>
            <a:ext cx="2377157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05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ลดขั้นตอนและระยะเวลาการให้บริการ</a:t>
            </a:r>
            <a:endParaRPr lang="th-TH" sz="105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1" name="Shape 9"/>
          <p:cNvSpPr/>
          <p:nvPr/>
        </p:nvSpPr>
        <p:spPr>
          <a:xfrm>
            <a:off x="6013252" y="3194075"/>
            <a:ext cx="2634555" cy="728960"/>
          </a:xfrm>
          <a:prstGeom prst="roundRect">
            <a:avLst>
              <a:gd name="adj" fmla="val 7147"/>
            </a:avLst>
          </a:prstGeom>
          <a:solidFill>
            <a:srgbClr val="31136C"/>
          </a:solidFill>
          <a:ln w="4763">
            <a:solidFill>
              <a:srgbClr val="4A2C85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6141988" y="3322811"/>
            <a:ext cx="1550566" cy="1986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16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🔍 โปร่งใส</a:t>
            </a:r>
            <a:endParaRPr lang="th-TH" sz="16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6141988" y="3595836"/>
            <a:ext cx="2377083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05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ติดตามสถานะและตรวจสอบได้ทุกขั้นตอน</a:t>
            </a:r>
            <a:endParaRPr lang="th-TH" sz="105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96119" y="725165"/>
            <a:ext cx="3774802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200" dirty="0">
                <a:solidFill>
                  <a:srgbClr val="F2F0F4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Sananrak Application</a:t>
            </a:r>
            <a:endParaRPr lang="en-US" sz="3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4" name="Text 1"/>
          <p:cNvSpPr/>
          <p:nvPr/>
        </p:nvSpPr>
        <p:spPr>
          <a:xfrm>
            <a:off x="496119" y="1298749"/>
            <a:ext cx="5179963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05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แอปพลิเคชันหลักสำหรับประชาชน เชื่อมต่อทุกบริการของเทศบาลไว้ในมือถือเครื่องเดียว</a:t>
            </a:r>
            <a:endParaRPr lang="th-TH" sz="105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6119" y="1636737"/>
            <a:ext cx="248022" cy="248022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899145" y="1679377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16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แจ้งเรื่องร้องเรียน</a:t>
            </a:r>
            <a:endParaRPr lang="th-TH" sz="16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7" name="Text 3"/>
          <p:cNvSpPr/>
          <p:nvPr/>
        </p:nvSpPr>
        <p:spPr>
          <a:xfrm>
            <a:off x="899145" y="1947639"/>
            <a:ext cx="4319736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05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ส่งเรื่องร้องเรียนได้ทันทีพร้อมรูปภาพและพิกัด</a:t>
            </a:r>
            <a:endParaRPr lang="th-TH" sz="105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96119" y="2394124"/>
            <a:ext cx="248022" cy="248022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899145" y="2436763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16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ติดตามสถานะงาน</a:t>
            </a:r>
            <a:endParaRPr lang="th-TH" sz="16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0" name="Text 5"/>
          <p:cNvSpPr/>
          <p:nvPr/>
        </p:nvSpPr>
        <p:spPr>
          <a:xfrm>
            <a:off x="899145" y="2705026"/>
            <a:ext cx="4319736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05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ตรวจสอบความคืบหน้าของคำร้องแบบเรียลไทม์</a:t>
            </a:r>
            <a:endParaRPr lang="th-TH" sz="105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6119" y="3151510"/>
            <a:ext cx="248022" cy="248022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899145" y="3194149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16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ชำระภาษีออนไลน์</a:t>
            </a:r>
            <a:endParaRPr lang="th-TH" sz="16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3" name="Text 7"/>
          <p:cNvSpPr/>
          <p:nvPr/>
        </p:nvSpPr>
        <p:spPr>
          <a:xfrm>
            <a:off x="899145" y="3462412"/>
            <a:ext cx="4319736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05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ชำระภาษีและค่าธรรมเนียมได้สะดวกผ่านแอป</a:t>
            </a:r>
            <a:endParaRPr lang="th-TH" sz="105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96119" y="3908896"/>
            <a:ext cx="248022" cy="248022"/>
          </a:xfrm>
          <a:prstGeom prst="rect">
            <a:avLst/>
          </a:prstGeom>
        </p:spPr>
      </p:pic>
      <p:sp>
        <p:nvSpPr>
          <p:cNvPr id="15" name="Text 8"/>
          <p:cNvSpPr/>
          <p:nvPr/>
        </p:nvSpPr>
        <p:spPr>
          <a:xfrm>
            <a:off x="899145" y="3951536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16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แจ้งเตือนข่าวสาร</a:t>
            </a:r>
            <a:endParaRPr lang="th-TH" sz="16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6" name="Text 9"/>
          <p:cNvSpPr/>
          <p:nvPr/>
        </p:nvSpPr>
        <p:spPr>
          <a:xfrm>
            <a:off x="899145" y="4219798"/>
            <a:ext cx="4319736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05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รับข่าวสารและประกาศจากเทศบาลได้ทันที</a:t>
            </a:r>
            <a:endParaRPr lang="th-TH" sz="105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1611734"/>
            <a:ext cx="3831282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3200" dirty="0">
                <a:solidFill>
                  <a:srgbClr val="F2F0F4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e-Service: บริการออนไลน์</a:t>
            </a:r>
            <a:endParaRPr lang="th-TH" sz="3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3" name="Text 1"/>
          <p:cNvSpPr/>
          <p:nvPr/>
        </p:nvSpPr>
        <p:spPr>
          <a:xfrm>
            <a:off x="496119" y="2296073"/>
            <a:ext cx="8608963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ระบบให้บริการอิเล็กทรอนิกส์ที่ครอบคลุมการขออนุญาตและการเข้าถึงข้อมูลภาครัฐ ลดการใช้เอกสารกระดาษและการเดินทาง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1831" y="2634060"/>
            <a:ext cx="2648843" cy="1358819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677242" y="2772323"/>
            <a:ext cx="1550566" cy="1986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20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🏗️ ขออนุญาตก่อสร้าง</a:t>
            </a:r>
            <a:endParaRPr lang="th-TH" sz="20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6" name="Text 3"/>
          <p:cNvSpPr/>
          <p:nvPr/>
        </p:nvSpPr>
        <p:spPr>
          <a:xfrm>
            <a:off x="677242" y="3089110"/>
            <a:ext cx="2315170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ยื่นคำขออนุญาตก่อสร้างและต่อเติมอาคารผ่านระบบออนไลน์ พร้อมติดตามสถานะการพิจารณา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40360" y="2634060"/>
            <a:ext cx="2648917" cy="1358819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3435772" y="2772323"/>
            <a:ext cx="1550566" cy="1986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20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📋 ขออนุญาตรับรอง</a:t>
            </a:r>
            <a:endParaRPr lang="th-TH" sz="20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9" name="Text 5"/>
          <p:cNvSpPr/>
          <p:nvPr/>
        </p:nvSpPr>
        <p:spPr>
          <a:xfrm>
            <a:off x="3435772" y="3084981"/>
            <a:ext cx="2315245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ขอหนังสือรับรองและเอกสารราชการต่าง ๆ ได้โดยไม่ต้องเดินทางมาที่สำนักงาน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98964" y="2634060"/>
            <a:ext cx="2648843" cy="1358819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6194375" y="2772323"/>
            <a:ext cx="1550566" cy="1986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20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📰 ขอข้อมูลข่าวสาร</a:t>
            </a:r>
            <a:endParaRPr lang="th-TH" sz="20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2" name="Text 7"/>
          <p:cNvSpPr/>
          <p:nvPr/>
        </p:nvSpPr>
        <p:spPr>
          <a:xfrm>
            <a:off x="6194375" y="3089110"/>
            <a:ext cx="2315170" cy="66711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lnSpcReduction="10000"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เข้าถึงข้อมูลข่าวสารของทางราชการตาม พ.ร.บ. ข้อมูลข่าวสารได้อย่างสะดวกรวดเร็ว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1075581"/>
            <a:ext cx="4293319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dirty="0">
                <a:solidFill>
                  <a:srgbClr val="F2F0F4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Smart Dashboard ผู้บริหาร</a:t>
            </a:r>
            <a:endParaRPr lang="th-TH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3" name="Text 1"/>
          <p:cNvSpPr/>
          <p:nvPr/>
        </p:nvSpPr>
        <p:spPr>
          <a:xfrm>
            <a:off x="496119" y="1711151"/>
            <a:ext cx="8608963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แดชบอร์ดอัจฉริยะสำหรับผู้บริหาร รวบรวมข้อมูลสำคัญของเมืองแบบเรียลไทม์เพื่อการตัดสินใจที่แม่นยำ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4" name="Shape 2"/>
          <p:cNvSpPr/>
          <p:nvPr/>
        </p:nvSpPr>
        <p:spPr>
          <a:xfrm>
            <a:off x="496119" y="2049140"/>
            <a:ext cx="2634555" cy="947365"/>
          </a:xfrm>
          <a:prstGeom prst="roundRect">
            <a:avLst>
              <a:gd name="adj" fmla="val 5499"/>
            </a:avLst>
          </a:prstGeom>
          <a:solidFill>
            <a:srgbClr val="31136C"/>
          </a:solidFill>
          <a:ln w="4763">
            <a:solidFill>
              <a:srgbClr val="4A2C85"/>
            </a:solidFill>
            <a:prstDash val="solid"/>
          </a:ln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55" y="2177876"/>
            <a:ext cx="372070" cy="372070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7174" y="2280121"/>
            <a:ext cx="167432" cy="16743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24855" y="2673921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20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ข้อมูลประชากร</a:t>
            </a:r>
            <a:endParaRPr lang="th-TH" sz="20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8" name="Shape 4"/>
          <p:cNvSpPr/>
          <p:nvPr/>
        </p:nvSpPr>
        <p:spPr>
          <a:xfrm>
            <a:off x="3254648" y="2049140"/>
            <a:ext cx="2634630" cy="947365"/>
          </a:xfrm>
          <a:prstGeom prst="roundRect">
            <a:avLst>
              <a:gd name="adj" fmla="val 5499"/>
            </a:avLst>
          </a:prstGeom>
          <a:solidFill>
            <a:srgbClr val="31136C"/>
          </a:solidFill>
          <a:ln w="4763">
            <a:solidFill>
              <a:srgbClr val="4A2C85"/>
            </a:solidFill>
            <a:prstDash val="solid"/>
          </a:ln>
        </p:spPr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384" y="2177876"/>
            <a:ext cx="372070" cy="372070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85704" y="2280121"/>
            <a:ext cx="167432" cy="167432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3383384" y="2673921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20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ข้อมูลร้องเรียน</a:t>
            </a:r>
            <a:endParaRPr lang="th-TH" sz="20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2" name="Shape 6"/>
          <p:cNvSpPr/>
          <p:nvPr/>
        </p:nvSpPr>
        <p:spPr>
          <a:xfrm>
            <a:off x="6013252" y="2049140"/>
            <a:ext cx="2634555" cy="947365"/>
          </a:xfrm>
          <a:prstGeom prst="roundRect">
            <a:avLst>
              <a:gd name="adj" fmla="val 5499"/>
            </a:avLst>
          </a:prstGeom>
          <a:solidFill>
            <a:srgbClr val="31136C"/>
          </a:solidFill>
          <a:ln w="4763">
            <a:solidFill>
              <a:srgbClr val="4A2C85"/>
            </a:solidFill>
            <a:prstDash val="solid"/>
          </a:ln>
        </p:spPr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41988" y="2177876"/>
            <a:ext cx="372070" cy="372070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244307" y="2280121"/>
            <a:ext cx="167432" cy="167432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6141988" y="2673921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20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ข้อมูลขยะ</a:t>
            </a:r>
            <a:endParaRPr lang="th-TH" sz="20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6" name="Shape 8"/>
          <p:cNvSpPr/>
          <p:nvPr/>
        </p:nvSpPr>
        <p:spPr>
          <a:xfrm>
            <a:off x="496119" y="3120479"/>
            <a:ext cx="4013820" cy="947365"/>
          </a:xfrm>
          <a:prstGeom prst="roundRect">
            <a:avLst>
              <a:gd name="adj" fmla="val 5499"/>
            </a:avLst>
          </a:prstGeom>
          <a:solidFill>
            <a:srgbClr val="31136C"/>
          </a:solidFill>
          <a:ln w="4763">
            <a:solidFill>
              <a:srgbClr val="4A2C85"/>
            </a:solidFill>
            <a:prstDash val="solid"/>
          </a:ln>
        </p:spPr>
      </p:sp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4855" y="3249216"/>
            <a:ext cx="372070" cy="372070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27174" y="3351461"/>
            <a:ext cx="167432" cy="167432"/>
          </a:xfrm>
          <a:prstGeom prst="rect">
            <a:avLst/>
          </a:prstGeom>
        </p:spPr>
      </p:pic>
      <p:sp>
        <p:nvSpPr>
          <p:cNvPr id="19" name="Text 9"/>
          <p:cNvSpPr/>
          <p:nvPr/>
        </p:nvSpPr>
        <p:spPr>
          <a:xfrm>
            <a:off x="624855" y="3745260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20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ข้อมูลน้ำท่วม</a:t>
            </a:r>
            <a:endParaRPr lang="th-TH" sz="20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20" name="Shape 10"/>
          <p:cNvSpPr/>
          <p:nvPr/>
        </p:nvSpPr>
        <p:spPr>
          <a:xfrm>
            <a:off x="4633913" y="3120479"/>
            <a:ext cx="4013895" cy="947365"/>
          </a:xfrm>
          <a:prstGeom prst="roundRect">
            <a:avLst>
              <a:gd name="adj" fmla="val 5499"/>
            </a:avLst>
          </a:prstGeom>
          <a:solidFill>
            <a:srgbClr val="31136C"/>
          </a:solidFill>
          <a:ln w="4763">
            <a:solidFill>
              <a:srgbClr val="4A2C85"/>
            </a:solidFill>
            <a:prstDash val="solid"/>
          </a:ln>
        </p:spPr>
      </p:sp>
      <p:pic>
        <p:nvPicPr>
          <p:cNvPr id="21" name="Image 8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62649" y="3249216"/>
            <a:ext cx="372070" cy="372070"/>
          </a:xfrm>
          <a:prstGeom prst="rect">
            <a:avLst/>
          </a:prstGeom>
        </p:spPr>
      </p:pic>
      <p:pic>
        <p:nvPicPr>
          <p:cNvPr id="22" name="Image 9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864968" y="3351461"/>
            <a:ext cx="167432" cy="167432"/>
          </a:xfrm>
          <a:prstGeom prst="rect">
            <a:avLst/>
          </a:prstGeom>
        </p:spPr>
      </p:pic>
      <p:sp>
        <p:nvSpPr>
          <p:cNvPr id="23" name="Text 11"/>
          <p:cNvSpPr/>
          <p:nvPr/>
        </p:nvSpPr>
        <p:spPr>
          <a:xfrm>
            <a:off x="4762649" y="3745260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20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ข้อมูลงบประมาณ</a:t>
            </a:r>
            <a:endParaRPr lang="th-TH" sz="20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06822" y="1988046"/>
            <a:ext cx="4103191" cy="1492770"/>
          </a:xfrm>
          <a:prstGeom prst="roundRect">
            <a:avLst>
              <a:gd name="adj" fmla="val 7651"/>
            </a:avLst>
          </a:prstGeom>
          <a:solidFill>
            <a:srgbClr val="481C9E">
              <a:alpha val="95000"/>
            </a:srgbClr>
          </a:solidFill>
          <a:ln/>
        </p:spPr>
      </p:sp>
      <p:sp>
        <p:nvSpPr>
          <p:cNvPr id="3" name="Text 1"/>
          <p:cNvSpPr/>
          <p:nvPr/>
        </p:nvSpPr>
        <p:spPr>
          <a:xfrm>
            <a:off x="530796" y="2112020"/>
            <a:ext cx="20077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Smart Community</a:t>
            </a:r>
            <a:endParaRPr lang="en-US" sz="18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4" name="Text 2"/>
          <p:cNvSpPr/>
          <p:nvPr/>
        </p:nvSpPr>
        <p:spPr>
          <a:xfrm>
            <a:off x="530796" y="2429842"/>
            <a:ext cx="3855244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1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เปิดพื้นที่ให้ประชาชนมีส่วนร่วมในการบริหารเมืองผ่านช่องทางดิจิทัล สร้างความโปร่งใสและความเชื่อมั่น</a:t>
            </a:r>
            <a:endParaRPr lang="th-TH" sz="11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5" name="Text 3"/>
          <p:cNvSpPr/>
          <p:nvPr/>
        </p:nvSpPr>
        <p:spPr>
          <a:xfrm>
            <a:off x="4728046" y="2112020"/>
            <a:ext cx="20077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18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กิจกรรมชุมชนดิจิทัล</a:t>
            </a:r>
            <a:endParaRPr lang="th-TH" sz="18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6" name="Text 4"/>
          <p:cNvSpPr/>
          <p:nvPr/>
        </p:nvSpPr>
        <p:spPr>
          <a:xfrm>
            <a:off x="4728046" y="2429842"/>
            <a:ext cx="4178210" cy="111193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fontScale="92500"/>
          </a:bodyPr>
          <a:lstStyle/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th-TH" altLang="en-US" sz="1100" b="1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ประชาคมออนไลน์</a:t>
            </a:r>
            <a:r>
              <a:rPr lang="th-TH" altLang="en-US" sz="11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 — ประชุมและรับฟังความคิดเห็นผ่านแพลตฟอร์มดิจิทัล</a:t>
            </a:r>
            <a:endParaRPr lang="th-TH" sz="11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th-TH" altLang="en-US" sz="1100" b="1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สำรวจความคิดเห็น</a:t>
            </a:r>
            <a:r>
              <a:rPr lang="th-TH" altLang="en-US" sz="11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 — โพลออนไลน์เพื่อรับทราบความต้องการของประชาชน</a:t>
            </a:r>
            <a:endParaRPr lang="th-TH" sz="11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th-TH" altLang="en-US" sz="1100" b="1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งบประมาณแบบมีส่วนร่วม</a:t>
            </a:r>
            <a:r>
              <a:rPr lang="th-TH" altLang="en-US" sz="11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 — ให้ประชาชนร่วมกำหนดทิศทางการใช้งบประมาณ</a:t>
            </a:r>
            <a:endParaRPr lang="th-TH" sz="11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806121" y="1176301"/>
            <a:ext cx="4979491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dirty="0">
                <a:solidFill>
                  <a:srgbClr val="F2F0F4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Digital Office: สำนักงานไร้กระดาษ</a:t>
            </a:r>
            <a:endParaRPr lang="th-TH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5119" y="1742182"/>
            <a:ext cx="620167" cy="744215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4669259" y="1892881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16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ลดการใช้กระดาษ</a:t>
            </a:r>
            <a:endParaRPr lang="th-TH" sz="16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6" name="Text 2"/>
          <p:cNvSpPr/>
          <p:nvPr/>
        </p:nvSpPr>
        <p:spPr>
          <a:xfrm>
            <a:off x="4669259" y="2134419"/>
            <a:ext cx="3978622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มุ่งสู่สำนักงานที่ใช้เอกสารดิจิทัลแทนกระดาษ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5119" y="2486397"/>
            <a:ext cx="620167" cy="744215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4669259" y="2637096"/>
            <a:ext cx="1778719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16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ระบบสารบรรณอิเล็กทรอนิกส์</a:t>
            </a:r>
            <a:endParaRPr lang="th-TH" sz="16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9" name="Text 4"/>
          <p:cNvSpPr/>
          <p:nvPr/>
        </p:nvSpPr>
        <p:spPr>
          <a:xfrm>
            <a:off x="4669259" y="2878634"/>
            <a:ext cx="3978622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จัดการเอกสารราชการผ่านระบบดิจิทัลครบวงจร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5119" y="3230612"/>
            <a:ext cx="620167" cy="744215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4669259" y="3354586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16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ระบบประชุมออนไลน์</a:t>
            </a:r>
            <a:endParaRPr lang="th-TH" sz="16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2" name="Text 6"/>
          <p:cNvSpPr/>
          <p:nvPr/>
        </p:nvSpPr>
        <p:spPr>
          <a:xfrm>
            <a:off x="4669259" y="3622849"/>
            <a:ext cx="3978622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ประชุมและทำงานร่วมกันได้จากทุกที่ทุกเวลา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867891"/>
            <a:ext cx="3558332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3600" dirty="0">
                <a:solidFill>
                  <a:srgbClr val="F2F0F4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เป้าหมาย KPIs</a:t>
            </a:r>
            <a:endParaRPr lang="th-TH" sz="36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3" name="Text 1"/>
          <p:cNvSpPr/>
          <p:nvPr/>
        </p:nvSpPr>
        <p:spPr>
          <a:xfrm>
            <a:off x="496119" y="1503462"/>
            <a:ext cx="8608963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1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ตัวชี้วัดความสำเร็จของโครงการที่กำหนดไว้อย่างชัดเจนและวัดผลได้จริง</a:t>
            </a:r>
            <a:endParaRPr lang="th-TH" sz="11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4" name="Text 2"/>
          <p:cNvSpPr/>
          <p:nvPr/>
        </p:nvSpPr>
        <p:spPr>
          <a:xfrm>
            <a:off x="496119" y="1903437"/>
            <a:ext cx="2613868" cy="4093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83000"/>
              </a:lnSpc>
              <a:buNone/>
            </a:pPr>
            <a:r>
              <a:rPr lang="en-US" sz="44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80%</a:t>
            </a:r>
            <a:endParaRPr lang="en-US" sz="44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5" name="Text 3"/>
          <p:cNvSpPr/>
          <p:nvPr/>
        </p:nvSpPr>
        <p:spPr>
          <a:xfrm>
            <a:off x="1027733" y="2467794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th-TH" altLang="en-US" sz="18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บริการออนไลน์</a:t>
            </a:r>
            <a:endParaRPr lang="th-TH" sz="18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6" name="Text 4"/>
          <p:cNvSpPr/>
          <p:nvPr/>
        </p:nvSpPr>
        <p:spPr>
          <a:xfrm>
            <a:off x="496119" y="2736056"/>
            <a:ext cx="2613868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33000"/>
              </a:lnSpc>
              <a:buNone/>
            </a:pPr>
            <a:r>
              <a:rPr lang="th-TH" altLang="en-US" sz="11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ไม่น้อยกว่าร้อยละ 80 ของบริการทั้งหมด</a:t>
            </a:r>
            <a:endParaRPr lang="th-TH" sz="11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7" name="Text 5"/>
          <p:cNvSpPr/>
          <p:nvPr/>
        </p:nvSpPr>
        <p:spPr>
          <a:xfrm>
            <a:off x="3264991" y="1903437"/>
            <a:ext cx="2613943" cy="4093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83000"/>
              </a:lnSpc>
              <a:buNone/>
            </a:pPr>
            <a:r>
              <a:rPr lang="en-US" sz="44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50%</a:t>
            </a:r>
            <a:endParaRPr lang="en-US" sz="44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8" name="Text 6"/>
          <p:cNvSpPr/>
          <p:nvPr/>
        </p:nvSpPr>
        <p:spPr>
          <a:xfrm>
            <a:off x="3796680" y="2467794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th-TH" altLang="en-US" sz="18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ลดเวลาบริการ</a:t>
            </a:r>
            <a:endParaRPr lang="th-TH" sz="18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9" name="Text 7"/>
          <p:cNvSpPr/>
          <p:nvPr/>
        </p:nvSpPr>
        <p:spPr>
          <a:xfrm>
            <a:off x="3264991" y="2736056"/>
            <a:ext cx="2613943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33000"/>
              </a:lnSpc>
              <a:buNone/>
            </a:pPr>
            <a:r>
              <a:rPr lang="th-TH" altLang="en-US" sz="11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ระยะเวลาการให้บริการลดลงไม่น้อยกว่าร้อยละ 50</a:t>
            </a:r>
            <a:endParaRPr lang="th-TH" sz="11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0" name="Text 8"/>
          <p:cNvSpPr/>
          <p:nvPr/>
        </p:nvSpPr>
        <p:spPr>
          <a:xfrm>
            <a:off x="6033939" y="1903437"/>
            <a:ext cx="2613943" cy="4093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83000"/>
              </a:lnSpc>
              <a:buNone/>
            </a:pPr>
            <a:r>
              <a:rPr lang="en-US" sz="44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15K</a:t>
            </a:r>
            <a:endParaRPr lang="en-US" sz="44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1" name="Text 9"/>
          <p:cNvSpPr/>
          <p:nvPr/>
        </p:nvSpPr>
        <p:spPr>
          <a:xfrm>
            <a:off x="6565627" y="2467794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th-TH" altLang="en-US" sz="18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ผู้ใช้ระบบ</a:t>
            </a:r>
            <a:endParaRPr lang="th-TH" sz="18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6033939" y="2736056"/>
            <a:ext cx="2613943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33000"/>
              </a:lnSpc>
              <a:buNone/>
            </a:pPr>
            <a:r>
              <a:rPr lang="th-TH" altLang="en-US" sz="11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ประชาชนใช้ระบบออนไลน์ไม่น้อยกว่า 15,000 คน</a:t>
            </a:r>
            <a:endParaRPr lang="th-TH" sz="11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1880518" y="3244528"/>
            <a:ext cx="2613943" cy="4093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83000"/>
              </a:lnSpc>
              <a:buNone/>
            </a:pPr>
            <a:r>
              <a:rPr lang="en-US" sz="44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95</a:t>
            </a:r>
            <a:endParaRPr lang="en-US" sz="44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2412206" y="3808884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th-TH" altLang="en-US" sz="18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คะแนน ITA</a:t>
            </a:r>
            <a:endParaRPr lang="th-TH" sz="18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1880518" y="4077146"/>
            <a:ext cx="2613943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33000"/>
              </a:lnSpc>
              <a:buNone/>
            </a:pPr>
            <a:r>
              <a:rPr lang="th-TH" altLang="en-US" sz="11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คะแนนความโปร่งใสมากกว่า 95 คะแนน</a:t>
            </a:r>
            <a:endParaRPr lang="th-TH" sz="11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4649465" y="3244528"/>
            <a:ext cx="2613943" cy="4093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83000"/>
              </a:lnSpc>
              <a:buNone/>
            </a:pPr>
            <a:r>
              <a:rPr lang="en-US" sz="44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90%</a:t>
            </a:r>
            <a:endParaRPr lang="en-US" sz="44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5181154" y="3808884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th-TH" altLang="en-US" sz="18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ความพึงพอใจ</a:t>
            </a:r>
            <a:endParaRPr lang="th-TH" sz="18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8" name="Text 16"/>
          <p:cNvSpPr/>
          <p:nvPr/>
        </p:nvSpPr>
        <p:spPr>
          <a:xfrm>
            <a:off x="4649465" y="4077146"/>
            <a:ext cx="2613943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33000"/>
              </a:lnSpc>
              <a:buNone/>
            </a:pPr>
            <a:r>
              <a:rPr lang="th-TH" altLang="en-US" sz="11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ความพึงพอใจต่อการให้บริการไม่น้อยกว่าร้อยละ 90</a:t>
            </a:r>
            <a:endParaRPr lang="th-TH" sz="11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49610" y="322362"/>
            <a:ext cx="3267596" cy="3513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3200" dirty="0">
                <a:solidFill>
                  <a:srgbClr val="F2F0F4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แผนภาพรวมโครงการ</a:t>
            </a:r>
            <a:endParaRPr lang="th-TH" sz="3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610" y="877416"/>
            <a:ext cx="6553200" cy="36576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49610" y="4649614"/>
            <a:ext cx="8694390" cy="1714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7000"/>
              </a:lnSpc>
              <a:buNone/>
            </a:pPr>
            <a:r>
              <a:rPr lang="th-TH" altLang="en-US" sz="105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ทั้ง 5 กิจกรรมหลักทำงานเชื่อมโยงกันภายใต้แนวคิดเทศบาลดิจิทัล เพื่อยกระดับการบริการประชาชนอย่างครบวงจร</a:t>
            </a:r>
            <a:endParaRPr lang="th-TH" sz="105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555</Words>
  <Application>Microsoft Office PowerPoint</Application>
  <PresentationFormat>นำเสนอทางหน้าจอ (16:9)</PresentationFormat>
  <Paragraphs>89</Paragraphs>
  <Slides>10</Slides>
  <Notes>10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3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10</vt:i4>
      </vt:variant>
    </vt:vector>
  </HeadingPairs>
  <TitlesOfParts>
    <vt:vector size="14" baseType="lpstr">
      <vt:lpstr>Arial</vt:lpstr>
      <vt:lpstr>Calibri</vt:lpstr>
      <vt:lpstr>Chulabhorn Likit Display Medium</vt:lpstr>
      <vt:lpstr>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subject/>
  <dc:creator/>
  <cp:lastModifiedBy>Yaemputtakhun Ratchata</cp:lastModifiedBy>
  <cp:revision>2</cp:revision>
  <dcterms:created xsi:type="dcterms:W3CDTF">2026-06-04T08:41:47Z</dcterms:created>
  <dcterms:modified xsi:type="dcterms:W3CDTF">2026-06-04T15:42:58Z</dcterms:modified>
</cp:coreProperties>
</file>