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hulabhorn Likit Display Medium" panose="00000600000000000000" pitchFamily="2" charset="-34"/>
      <p:regular r:id="rId1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83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70255" y="1423330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โครงการ Smart Sananrak City Center (SSCC)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3870254" y="2571750"/>
            <a:ext cx="4853122" cy="9456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ศูนย์ควบคุมเมืองอัจฉริยะ เทศบาลเมืองสนั่นรักษ์ — ยกระดับการบริหารจัดการเมืองสู่ Smart Municipality ด้วยเทคโนโลยี AI และ Big Data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8888" y="515901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ผลที่คาดว่าจะได้รับ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9" y="1234820"/>
            <a:ext cx="1872060" cy="18720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93876" y="3218021"/>
            <a:ext cx="1689125" cy="304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ความปลอดภัยของประชาชน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5295" y="3568505"/>
            <a:ext cx="2408529" cy="11122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ประชาชนมีความปลอดภัยในชีวิตและทรัพย์สินเพิ่มขึ้น ลดปัญหาอาชญากรรม อุบัติเหตุ และเหตุเดือดร้อนรำคาญ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352" y="1223337"/>
            <a:ext cx="1764545" cy="176453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05958" y="3189462"/>
            <a:ext cx="157780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การบริหารจัดการที่รวดเร็ว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3405958" y="3457725"/>
            <a:ext cx="2612486" cy="11811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เทศบาลสามารถบริหารจัดการเหตุการณ์ต่าง ๆ ได้อย่างรวดเร็วและแม่นยำ มีระบบข้อมูลกลางสำหรับการบริหารจัดการเมือง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355" y="1220032"/>
            <a:ext cx="1764545" cy="176453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83355" y="3189462"/>
            <a:ext cx="161731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บริการโปร่งใส ตรวจสอบได้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183355" y="3457725"/>
            <a:ext cx="2135801" cy="9744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ประชาชนได้รับบริการที่รวดเร็ว โปร่งใส และตรวจสอบได้ ผ่านช่องทางดิจิทัล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092" y="1188457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เทศบาลสนั่นรักษ์: ต้นแบบ Smart City จังหวัดปทุมธานี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96119" y="2421359"/>
            <a:ext cx="4722763" cy="1179874"/>
          </a:xfrm>
          <a:prstGeom prst="roundRect">
            <a:avLst>
              <a:gd name="adj" fmla="val 7182"/>
            </a:avLst>
          </a:prstGeom>
          <a:solidFill>
            <a:srgbClr val="183A13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2" y="2601144"/>
            <a:ext cx="155004" cy="12397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99071" y="2576289"/>
            <a:ext cx="4195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เทศบาลเมืองสนั่นรักษ์มุ่งสู่การเป็น </a:t>
            </a:r>
            <a:r>
              <a:rPr lang="th-TH" altLang="en-US" sz="1200" b="1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Smart City ระดับต้นแบบของจังหวัดปทุมธานี</a:t>
            </a: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สอดคล้องกับนโยบาย Smart City และ Digital Government ของรัฐบาล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3"/>
          <p:cNvSpPr/>
          <p:nvPr/>
        </p:nvSpPr>
        <p:spPr>
          <a:xfrm>
            <a:off x="496118" y="3818704"/>
            <a:ext cx="4722763" cy="9537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โครงการนี้เปิดโอกาสในการขอรับการสนับสนุนงบประมาณจาก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จังหวัด กลุ่มจังหวัด กรมส่งเสริมการปกครองท้องถิ่น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หรือ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กองทุนดิจิทัลเพื่อเศรษฐกิจและสังคม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ในอนาคต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63178"/>
            <a:ext cx="573144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สรุป: SSCC คือก้าวสำคัญของเมืองอัจฉริยะ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96119" y="1298749"/>
            <a:ext cx="4013895" cy="1220242"/>
          </a:xfrm>
          <a:prstGeom prst="roundRect">
            <a:avLst>
              <a:gd name="adj" fmla="val 42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55" y="1427485"/>
            <a:ext cx="372070" cy="37207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174" y="1529730"/>
            <a:ext cx="167432" cy="1674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4855" y="192352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Security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4855" y="2191792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CCTV AI 250 จุด ครอบคลุมพื้นที่เสี่ยง 90%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633987" y="1298749"/>
            <a:ext cx="4013895" cy="1220242"/>
          </a:xfrm>
          <a:prstGeom prst="roundRect">
            <a:avLst>
              <a:gd name="adj" fmla="val 42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723" y="1427485"/>
            <a:ext cx="372070" cy="37207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5043" y="1529730"/>
            <a:ext cx="167432" cy="1674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762723" y="192352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Flood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4762723" y="2191792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เซ็นเซอร์คลอง 9–14 แจ้งเตือน LINE OA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496119" y="2642964"/>
            <a:ext cx="4013895" cy="1220242"/>
          </a:xfrm>
          <a:prstGeom prst="roundRect">
            <a:avLst>
              <a:gd name="adj" fmla="val 42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55" y="2771701"/>
            <a:ext cx="372070" cy="372070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174" y="2873946"/>
            <a:ext cx="167432" cy="16743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624855" y="326774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Complaint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9"/>
          <p:cNvSpPr/>
          <p:nvPr/>
        </p:nvSpPr>
        <p:spPr>
          <a:xfrm>
            <a:off x="624855" y="3536007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แจ้งเหตุออนไลน์ ติดตามสถานะได้ทันที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Shape 10"/>
          <p:cNvSpPr/>
          <p:nvPr/>
        </p:nvSpPr>
        <p:spPr>
          <a:xfrm>
            <a:off x="4633987" y="2642964"/>
            <a:ext cx="4013895" cy="1220242"/>
          </a:xfrm>
          <a:prstGeom prst="roundRect">
            <a:avLst>
              <a:gd name="adj" fmla="val 42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2723" y="2771701"/>
            <a:ext cx="372070" cy="372070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5043" y="2873946"/>
            <a:ext cx="167432" cy="167432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4762723" y="326774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Dashboard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2"/>
          <p:cNvSpPr/>
          <p:nvPr/>
        </p:nvSpPr>
        <p:spPr>
          <a:xfrm>
            <a:off x="4762723" y="3536007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ข้อมูลเมืองครบวงจรสำหรับผู้บริหาร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3" name="Text 13"/>
          <p:cNvSpPr/>
          <p:nvPr/>
        </p:nvSpPr>
        <p:spPr>
          <a:xfrm>
            <a:off x="682154" y="4142259"/>
            <a:ext cx="84229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งบประมาณรวม </a:t>
            </a:r>
            <a:r>
              <a:rPr lang="th-TH" altLang="en-US" sz="12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18,000,000 บาท</a:t>
            </a: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ใน 5 ปี (2571–2575) เพื่อยกระดับเทศบาลเมืองสนั่นรักษ์สู่ </a:t>
            </a:r>
            <a:r>
              <a:rPr lang="th-TH" altLang="en-US" sz="12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Smart Municipality</a:t>
            </a:r>
            <a:r>
              <a:rPr lang="th-TH" altLang="en-US" sz="1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อย่างยั่งยืน</a:t>
            </a:r>
            <a:endParaRPr lang="th-TH" sz="1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4" name="Shape 14"/>
          <p:cNvSpPr/>
          <p:nvPr/>
        </p:nvSpPr>
        <p:spPr>
          <a:xfrm>
            <a:off x="496119" y="4002732"/>
            <a:ext cx="14288" cy="477515"/>
          </a:xfrm>
          <a:prstGeom prst="rect">
            <a:avLst/>
          </a:prstGeom>
          <a:solidFill>
            <a:srgbClr val="481C9E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2169" y="844600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4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หลักการและเหตุผล</a:t>
            </a:r>
            <a:endParaRPr lang="th-TH" sz="4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1864742"/>
            <a:ext cx="4103191" cy="1987525"/>
          </a:xfrm>
          <a:prstGeom prst="roundRect">
            <a:avLst>
              <a:gd name="adj" fmla="val 4494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198871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เมืองที่เติบโตเร็ว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306538"/>
            <a:ext cx="3855244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เทศบาลเมืองสนั่นรักษ์ขยายตัวตามแนวถนนรังสิต-นครนายก (ทางหลวง 305) ครอบคลุม 2 ตำบล ตั้งแต่คลอง 9 ถึงคลอง 14 มีประชากรมากกว่า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33,000 คน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และมีแนวโน้มเพิ่มขึ้นอย่างต่อเนื่อง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1787548"/>
            <a:ext cx="2013347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ความต้องการที่ซับซ้อนขึ้น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28046" y="2105370"/>
            <a:ext cx="3924598" cy="9182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การเติบโตของชุมชนส่งผลให้ความต้องการด้านความปลอดภัย การจัดการจราจร การบริหารภัยพิบัติ การรับเรื่องร้องเรียน และการให้บริการสาธารณะมีความซับซ้อนมากขึ้น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28046" y="3422824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นโยบาย Smart City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28046" y="3740646"/>
            <a:ext cx="3924598" cy="10325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รัฐบาลส่งเสริมให้ท้องถิ่นนำ AI และ Big Data มาใช้บริหารเมือง เพื่อยกระดับคุณภาพชีวิตและเพิ่มประสิทธิภาพการให้บริการ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04162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4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วัตถุประสงค์ของโครงการ</a:t>
            </a:r>
            <a:endParaRPr lang="th-TH" sz="4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513730"/>
            <a:ext cx="4013895" cy="178086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10048" y="1595363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</a:t>
            </a:r>
            <a:endParaRPr lang="en-US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4380" y="202406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ความปลอดภัย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4380" y="2334997"/>
            <a:ext cx="373737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ยกระดับความปลอดภัยในชีวิตและทรัพย์สิน พร้อมเพิ่มประสิทธิภาพการเฝ้าระวังและป้องกันอาชญากรรม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3987" y="1513730"/>
            <a:ext cx="4013895" cy="17808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47917" y="1595363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</a:t>
            </a:r>
            <a:endParaRPr lang="en-US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4772248" y="206021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ภัยพิบัติ Real Time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772248" y="2334997"/>
            <a:ext cx="373737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พัฒนาระบบติดตามและบริหารจัดการสถานการณ์ฉุกเฉินและภัยพิบัติแบบ Real Time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3294592"/>
            <a:ext cx="4013895" cy="165915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410048" y="3392781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</a:t>
            </a:r>
            <a:endParaRPr lang="en-US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34380" y="382148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บริการดิจิทัล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34380" y="4217122"/>
            <a:ext cx="3737372" cy="556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พัฒนาระบบรับเรื่องร้องเรียนและบริการประชาชน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ผ่านช่องทางดิจิทัล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3987" y="3294592"/>
            <a:ext cx="4013895" cy="1659156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547917" y="3392781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</a:t>
            </a:r>
            <a:endParaRPr lang="en-US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4772248" y="382148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ฐานข้อมูลเมือง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4772248" y="4217122"/>
            <a:ext cx="3737372" cy="5560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พัฒนาฐานข้อมูลเมืองอัจฉริยะสนับสนุนการตัดสินใจของผู้บริหาร และยกระดับสู่ Smart City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293986"/>
            <a:ext cx="605641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จุดขายสำคัญ: Urban Command Center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929557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SSCC ไม่ใช่เพียง "ติดตั้งกล้อง CCTV" แต่คือการสร้าง </a:t>
            </a:r>
            <a:r>
              <a:rPr lang="th-TH" altLang="en-US" sz="12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ศูนย์บัญชาการเมืองอัจฉริยะ</a:t>
            </a: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ที่เชื่อมโยง 5 ระบบสำคัญ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96119" y="2267545"/>
            <a:ext cx="2634555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24855" y="2396282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🔒 Smart Security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24855" y="2669307"/>
            <a:ext cx="237708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ความปลอดภัย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254648" y="2267545"/>
            <a:ext cx="2634630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383384" y="2396282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🌊 Smart Flood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3383384" y="2669307"/>
            <a:ext cx="237715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น้ำท่วมและภัยพิบัติ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013252" y="2267545"/>
            <a:ext cx="2634555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141988" y="2396282"/>
            <a:ext cx="1568574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📱 Smart Complaint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41988" y="2669307"/>
            <a:ext cx="237708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ร้องเรียนออนไลน์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96119" y="3120479"/>
            <a:ext cx="4013820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24855" y="3249216"/>
            <a:ext cx="1773510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♻️ Smart Environment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24855" y="3522241"/>
            <a:ext cx="375634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ขยะและสิ่งแวดล้อม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633913" y="3120479"/>
            <a:ext cx="4013895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4762649" y="3249216"/>
            <a:ext cx="1611362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📊 Smart Dashboard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762649" y="3522241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ข้อมูลเพื่อการตัดสินใจ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3447" y="1265834"/>
            <a:ext cx="541421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กิจกรรมสำคัญ: โครงสร้างพื้นฐาน SSCC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2243807"/>
            <a:ext cx="299791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จัดตั้ง Smart Sananrak City Center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2634943"/>
            <a:ext cx="3924598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ห้องควบคุมและสั่งการกลาง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Video Wall ขนาดใหญ่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ศูนย์ข้อมูลเมือง (City Data Center)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 Dashboard ผู้บริหาร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51758" y="2243807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ติดตั้ง Smart CCTV AI</a:t>
            </a:r>
            <a:endParaRPr lang="th-TH" sz="2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51758" y="2561630"/>
            <a:ext cx="438179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ครอบคลุมจุดสำคัญทั่วเมือง ได้แก่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51758" y="2945026"/>
            <a:ext cx="3924598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ทางแยกสำคัญและทางเข้า-ออกชุมชน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ตลาด โรงเรียน สวนสาธารณะ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พื้นที่เสี่ยงอาชญากรรม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593527"/>
            <a:ext cx="647097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ระบบ AI Video Analytics และ Smart Flood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229097"/>
            <a:ext cx="310083" cy="3100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169418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AI Video Analytics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19" y="1962448"/>
            <a:ext cx="3998342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ตรวจจับบุคคลและรถต้องสงสัย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ตรวจจับการรวมกลุ่มผิดปกติ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ตรวจจับอุบัติเหตุและเหตุทะเลาะวิวาท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แจ้งเตือนอัตโนมัติ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9465" y="1229097"/>
            <a:ext cx="310083" cy="310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649465" y="1694185"/>
            <a:ext cx="186020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Flood Monitoring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4649465" y="1962448"/>
            <a:ext cx="3998416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ติดตั้งเซ็นเซอร์วัดระดับน้ำ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เชื่อมโยงข้อมูลคลอง 9–14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แจ้งเตือนประชาชนผ่าน LINE OA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3134469"/>
            <a:ext cx="310083" cy="31008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96119" y="359955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Complaint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96119" y="3867820"/>
            <a:ext cx="3998342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แจ้งเหตุผ่านมือถือ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ถ่ายภาพพร้อมพิกัด GPS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ติดตามสถานะการดำเนินงานได้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9465" y="3134469"/>
            <a:ext cx="310083" cy="31008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649465" y="359955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Smart Dashboard</a:t>
            </a:r>
            <a:endParaRPr lang="en-US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649465" y="3867820"/>
            <a:ext cx="3998416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ข้อมูลประชากร ขยะ น้ำท่วม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ข้อมูลร้องเรียนและงบประมาณ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ข้อมูลความปลอดภัย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74663"/>
            <a:ext cx="395838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รูปแบบการดำเนินงาน 3 ระยะ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564856" y="1510233"/>
            <a:ext cx="14288" cy="2420615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4" name="Shape 2"/>
          <p:cNvSpPr/>
          <p:nvPr/>
        </p:nvSpPr>
        <p:spPr>
          <a:xfrm>
            <a:off x="4074691" y="1642616"/>
            <a:ext cx="372070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5" name="Shape 3"/>
          <p:cNvSpPr/>
          <p:nvPr/>
        </p:nvSpPr>
        <p:spPr>
          <a:xfrm>
            <a:off x="4432474" y="1510233"/>
            <a:ext cx="279053" cy="279053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478982" y="1533488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2401267" y="1552873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1 — ปี 2571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96119" y="1821135"/>
            <a:ext cx="345571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จัดตั้งศูนย์ควบคุม SSCC และติดตั้ง Smart CCTV จำนวน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100 จุด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697239" y="2386757"/>
            <a:ext cx="372070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0" name="Shape 8"/>
          <p:cNvSpPr/>
          <p:nvPr/>
        </p:nvSpPr>
        <p:spPr>
          <a:xfrm>
            <a:off x="4432474" y="2254374"/>
            <a:ext cx="279053" cy="279053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478982" y="2277628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192167" y="2297013"/>
            <a:ext cx="164447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2 — ปี 2572–2573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192167" y="2565276"/>
            <a:ext cx="345571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ขยาย CCTV เป็น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250 จุด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และเชื่อมโยงระบบ AI Video Analytics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4074691" y="3028206"/>
            <a:ext cx="372070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5" name="Shape 13"/>
          <p:cNvSpPr/>
          <p:nvPr/>
        </p:nvSpPr>
        <p:spPr>
          <a:xfrm>
            <a:off x="4432474" y="2895823"/>
            <a:ext cx="279053" cy="279053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478982" y="2919078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</a:t>
            </a:r>
            <a:endParaRPr lang="en-US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2302073" y="2938463"/>
            <a:ext cx="164976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ระยะที่ 3 — ปี 2574–2575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96119" y="3206725"/>
            <a:ext cx="345571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 Smart City Platform เต็มรูปแบบ เชื่อมโยงข้อมูลทุกกองงาน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96119" y="4070374"/>
            <a:ext cx="8608963" cy="47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โครงการดำเนินการครอบคลุมพื้นที่เทศบาลเมืองสนั่นรักษ์ทั้ง </a:t>
            </a:r>
            <a:r>
              <a:rPr lang="th-TH" altLang="en-US" sz="14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2 ตำบล 16 หมู่บ้าน</a:t>
            </a: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และทุกชุมชนในเขตเทศบาล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38212"/>
            <a:ext cx="3412927" cy="36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แผนงบประมาณโครงการ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387772" y="876672"/>
            <a:ext cx="4125144" cy="3928616"/>
          </a:xfrm>
          <a:prstGeom prst="roundRect">
            <a:avLst>
              <a:gd name="adj" fmla="val 2167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05941" y="989335"/>
            <a:ext cx="19350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งบประมาณรวม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05941" y="1286694"/>
            <a:ext cx="4346004" cy="738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5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18 ล้าน</a:t>
            </a:r>
            <a:endParaRPr lang="th-TH" sz="5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05941" y="2138288"/>
            <a:ext cx="4346004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บาท ตลอดระยะเวลา 5 ปี (2571–2575)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20977" y="1062484"/>
            <a:ext cx="3954884" cy="39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8M</a:t>
            </a:r>
            <a:endParaRPr lang="en-US" sz="4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959450" y="1596182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ปี 2571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20977" y="1893540"/>
            <a:ext cx="3954884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0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จัดตั้งศูนย์และติดตั้ง CCTV 100 จุด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20977" y="2362646"/>
            <a:ext cx="3954884" cy="39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5M</a:t>
            </a:r>
            <a:endParaRPr lang="en-US" sz="4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959450" y="2896344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ปี 2572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20977" y="3193703"/>
            <a:ext cx="3954884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0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ขยายระบบและเชื่อมต่อ AI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4720977" y="3662809"/>
            <a:ext cx="3954884" cy="3901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4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5M</a:t>
            </a:r>
            <a:endParaRPr lang="en-US" sz="4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959450" y="4196507"/>
            <a:ext cx="1477863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ปี 2573</a:t>
            </a:r>
            <a:endParaRPr lang="th-TH" sz="2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720977" y="4493865"/>
            <a:ext cx="3954884" cy="184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0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พัฒนาต่อเนื่องสู่ Smart City Platform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50254" y="156269"/>
            <a:ext cx="2307208" cy="224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ตัวชี้วัดความสำเร็จ (KPIs)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2704133" y="970136"/>
            <a:ext cx="882030" cy="179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94" y="522015"/>
            <a:ext cx="1075655" cy="107565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97063" y="1656978"/>
            <a:ext cx="896392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พื้นที่เฝ้าระวัง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744414" y="1793900"/>
            <a:ext cx="2801689" cy="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5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ครอบคลุมพื้นที่เสี่ยงไม่น้อยกว่าร้อยละ 90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5557614" y="970136"/>
            <a:ext cx="882030" cy="179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876" y="522015"/>
            <a:ext cx="1075655" cy="107565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50545" y="1656978"/>
            <a:ext cx="896392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ลดเวลาตอบสนอง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597896" y="1793900"/>
            <a:ext cx="2801689" cy="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5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ระยะเวลาตอบสนองเหตุฉุกเฉินลดลงไม่น้อยกว่าร้อยละ 50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2704133" y="2433340"/>
            <a:ext cx="882030" cy="179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394" y="1985218"/>
            <a:ext cx="1075655" cy="107565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697063" y="3120182"/>
            <a:ext cx="896392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ลดอาชญากรรม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744414" y="3257104"/>
            <a:ext cx="2801689" cy="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5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อัตราอาชญากรรมในพื้นที่ลดลงไม่น้อยกว่าร้อยละ 20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557614" y="2433340"/>
            <a:ext cx="882030" cy="179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70%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876" y="1985218"/>
            <a:ext cx="1075655" cy="107565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550545" y="3120182"/>
            <a:ext cx="896392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เข้าถึงระบบร้องเรียน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4597896" y="3257104"/>
            <a:ext cx="2801689" cy="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5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ประชาชนเข้าถึงระบบร้องเรียนออนไลน์ไม่น้อยกว่าร้อยละ 70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2704133" y="3896544"/>
            <a:ext cx="882030" cy="179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94" y="3448422"/>
            <a:ext cx="1075655" cy="1075655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2697063" y="4583385"/>
            <a:ext cx="896392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ความพึงพอใจ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1488382" y="4735972"/>
            <a:ext cx="2801689" cy="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5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ความพึงพอใจของประชาชนต่อความปลอดภัยไม่น้อยกว่าร้อยละ 90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5557614" y="3896544"/>
            <a:ext cx="882030" cy="179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876" y="3448422"/>
            <a:ext cx="1075655" cy="1075655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5550545" y="4583385"/>
            <a:ext cx="896392" cy="11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เชื่อมโยง Dashboard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6" name="Text 18"/>
          <p:cNvSpPr/>
          <p:nvPr/>
        </p:nvSpPr>
        <p:spPr>
          <a:xfrm>
            <a:off x="4988040" y="4744307"/>
            <a:ext cx="2801689" cy="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5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ทุกกองงานเชื่อมโยงข้อมูลเข้าสู่ระบบ Dashboard ร้อยละ 100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7" name="Text 19"/>
          <p:cNvSpPr/>
          <p:nvPr/>
        </p:nvSpPr>
        <p:spPr>
          <a:xfrm>
            <a:off x="1778772" y="4972199"/>
            <a:ext cx="6112371" cy="90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ติดตั้งกล้อง Smart CCTV ไม่น้อยกว่า </a:t>
            </a:r>
            <a:r>
              <a:rPr lang="th-TH" altLang="en-US" sz="10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250 จุด</a:t>
            </a:r>
            <a:r>
              <a:rPr lang="th-TH" altLang="en-US" sz="10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ภายในปี 2575</a:t>
            </a:r>
            <a:endParaRPr lang="th-TH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839</Words>
  <Application>Microsoft Office PowerPoint</Application>
  <PresentationFormat>นำเสนอทางหน้าจอ (16:9)</PresentationFormat>
  <Paragraphs>140</Paragraphs>
  <Slides>12</Slides>
  <Notes>12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6" baseType="lpstr">
      <vt:lpstr>Chulabhorn Likit Display Medium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3</cp:revision>
  <dcterms:created xsi:type="dcterms:W3CDTF">2026-06-04T08:53:40Z</dcterms:created>
  <dcterms:modified xsi:type="dcterms:W3CDTF">2026-06-05T01:54:47Z</dcterms:modified>
</cp:coreProperties>
</file>