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hulabhorn Likit Display Medium" panose="00000600000000000000" pitchFamily="2" charset="-34"/>
      <p:regular r:id="rId2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44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5" Type="http://schemas.openxmlformats.org/officeDocument/2006/relationships/image" Target="../media/image7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378880"/>
            <a:ext cx="4946005" cy="948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แผนพัฒนาท้องถิ่น พ.ศ. 2571–2575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6119" y="1801155"/>
            <a:ext cx="2938090" cy="310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เทศบาลเมืองสนั่นรักษ์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41255" y="2675596"/>
            <a:ext cx="4722763" cy="11225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55000" lnSpcReduction="20000"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3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วิสัยทัศน์: </a:t>
            </a:r>
          </a:p>
          <a:p>
            <a:pPr marL="0" indent="0" algn="ctr">
              <a:lnSpc>
                <a:spcPct val="133000"/>
              </a:lnSpc>
              <a:buNone/>
            </a:pPr>
            <a:r>
              <a:rPr lang="th-TH" altLang="en-US" sz="25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"เมืองน่าอยู่ ประชาชนมีคุณภาพชีวิตที่ดี มีความสุข </a:t>
            </a:r>
          </a:p>
          <a:p>
            <a:pPr marL="0" indent="0" algn="ctr">
              <a:lnSpc>
                <a:spcPct val="133000"/>
              </a:lnSpc>
              <a:buNone/>
            </a:pPr>
            <a:r>
              <a:rPr lang="th-TH" altLang="en-US" sz="25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มีความมั่นคงทางเศรษฐกิจชุมชน ได้รับการบริการโครงสร้างพื้นฐานเป็นอย่างดีและทั่วถึง"</a:t>
            </a:r>
            <a:endParaRPr lang="th-TH" sz="11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593080"/>
            <a:ext cx="732830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4" name="Text 1"/>
          <p:cNvSpPr/>
          <p:nvPr/>
        </p:nvSpPr>
        <p:spPr>
          <a:xfrm>
            <a:off x="3999533" y="441311"/>
            <a:ext cx="104120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ยุทธศาสตร์ที่ 4</a:t>
            </a:r>
            <a:endParaRPr lang="th-TH" sz="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25119" y="686878"/>
            <a:ext cx="444088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เมืองสีเขียวและสิ่งแวดล้อมยั่งยืน</a:t>
            </a:r>
            <a:endParaRPr lang="th-TH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25119" y="1260460"/>
            <a:ext cx="4722763" cy="452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เป้าประสงค์:</a:t>
            </a: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เมืองสะอาด น่าอยู่ เป็นมิตรต่อสิ่งแวดล้อม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และรับมือการเปลี่ยนแปลงสภาพภูมิอากาศ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25119" y="1787426"/>
            <a:ext cx="2299395" cy="1418704"/>
          </a:xfrm>
          <a:prstGeom prst="roundRect">
            <a:avLst>
              <a:gd name="adj" fmla="val 3672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55" y="1916162"/>
            <a:ext cx="372070" cy="372070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6174" y="2018407"/>
            <a:ext cx="167432" cy="167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53855" y="241220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Zero Waste City</a:t>
            </a:r>
            <a:endParaRPr lang="en-US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053855" y="2680469"/>
            <a:ext cx="20419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ธนาคารขยะดิจิทัล ครัวเรือนเข้าร่วม ≥60% ปริมาณขยะลดลง 20%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6348487" y="1787426"/>
            <a:ext cx="2299395" cy="1418704"/>
          </a:xfrm>
          <a:prstGeom prst="roundRect">
            <a:avLst>
              <a:gd name="adj" fmla="val 3672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223" y="1916162"/>
            <a:ext cx="372070" cy="372070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9543" y="2018407"/>
            <a:ext cx="167432" cy="16743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477223" y="241220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พื้นที่สีเขียว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9"/>
          <p:cNvSpPr/>
          <p:nvPr/>
        </p:nvSpPr>
        <p:spPr>
          <a:xfrm>
            <a:off x="6477223" y="2680469"/>
            <a:ext cx="20419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ปลูกต้นไม้ 100,000 ต้น พื้นที่สีเขียวเพิ่ม 500 ไร่ สวนสาธารณะ 10 แห่ง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Shape 10"/>
          <p:cNvSpPr/>
          <p:nvPr/>
        </p:nvSpPr>
        <p:spPr>
          <a:xfrm>
            <a:off x="3925119" y="3330104"/>
            <a:ext cx="4722763" cy="1220242"/>
          </a:xfrm>
          <a:prstGeom prst="roundRect">
            <a:avLst>
              <a:gd name="adj" fmla="val 42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855" y="3458840"/>
            <a:ext cx="372070" cy="372070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6174" y="3561085"/>
            <a:ext cx="167432" cy="167432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4053855" y="395488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ฟื้นฟูคลองรังสิต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2"/>
          <p:cNvSpPr/>
          <p:nvPr/>
        </p:nvSpPr>
        <p:spPr>
          <a:xfrm>
            <a:off x="4053855" y="4223147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คุณภาพน้ำผ่านเกณฑ์ 80% ระบบเตือนภัยน้ำท่วมครอบคลุมพื้นที่เสี่ยง 100%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06822" y="1437233"/>
            <a:ext cx="4103191" cy="2268959"/>
          </a:xfrm>
          <a:prstGeom prst="roundRect">
            <a:avLst>
              <a:gd name="adj" fmla="val 3936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530796" y="1576760"/>
            <a:ext cx="742355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09972" y="1618729"/>
            <a:ext cx="104120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900" dirty="0">
                <a:solidFill>
                  <a:srgbClr val="481C9E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ยุทธศาสตร์ที่ 5</a:t>
            </a:r>
            <a:endParaRPr lang="th-TH" sz="9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1631999"/>
            <a:ext cx="2480628" cy="177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วัฒนธรรมและทุนทางสังคม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0796" y="2008174"/>
            <a:ext cx="397921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เป้าประสงค์:</a:t>
            </a:r>
            <a:r>
              <a:rPr lang="th-TH" altLang="en-US" sz="10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อนุรักษ์อัตลักษณ์ท้องถิ่น สืบสานวัฒนธรรม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                สร้างทุนทางสังคม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0796" y="2496964"/>
            <a:ext cx="3855244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งานประเพณีสงกรานต์ ลอยกระทง ≥10 งาน/ปี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ศูนย์เรียนรู้ภูมิปัญญาท้องถิ่น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เส้นทางท่องเที่ยววิถีคลอง นักท่องเที่ยวเพิ่ม 15%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ค่ายคุณธรรมเยาวชน ≥2,000 คน/ปี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ความพึงพอใจของประชาชน &gt;90%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728046" y="1576760"/>
            <a:ext cx="732830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9" name="Text 7"/>
          <p:cNvSpPr/>
          <p:nvPr/>
        </p:nvSpPr>
        <p:spPr>
          <a:xfrm>
            <a:off x="4802460" y="1613967"/>
            <a:ext cx="104120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9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ยุทธศาสตร์ที่ 6</a:t>
            </a:r>
            <a:endParaRPr lang="th-TH" sz="9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28046" y="1859533"/>
            <a:ext cx="24160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การบริหารจัดการภาครัฐสมัยใหม่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28046" y="2177355"/>
            <a:ext cx="43817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เป้าประสงค์:</a:t>
            </a:r>
            <a:r>
              <a:rPr lang="th-TH" altLang="en-US" sz="10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องค์กรมีธรรมาภิบาล โปร่งใส ทันสมัย และประชาชนมีส่วนร่วม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28046" y="2487439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Smart Municipality บริการออนไลน์ ≥80%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Open Data เปิดเผยข้อมูลครบทุกภารกิจ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คะแนน ITA &gt;95 คะแนน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งบประมาณแบบมีส่วนร่วม ทุกชุมชน 100%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บุคลากรผ่านการอบรม Smart Officer 100%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313730"/>
            <a:ext cx="4330601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โครงการเรือธง (Flagship Projects)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792361"/>
            <a:ext cx="7947794" cy="6046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5955" y="1000199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7310" y="907405"/>
            <a:ext cx="2718786" cy="188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Sananrak City Center</a:t>
            </a:r>
            <a:endParaRPr lang="en-US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7310" y="1113979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ศูนย์ควบคุมเมืองอัจฉริยะ AI และ CCTV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1478905"/>
            <a:ext cx="7947794" cy="6046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5955" y="1686744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1121664" y="1593949"/>
            <a:ext cx="1235476" cy="281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ศูนย์การแพทย์ปฐมภูมิ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97310" y="1800523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ศูนย์ผู้สูงอายุครบวงจรและฟื้นฟูสมรรถภาพ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2165449"/>
            <a:ext cx="7947794" cy="60468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35955" y="2373288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97310" y="2280493"/>
            <a:ext cx="1259830" cy="157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Zero Waste City</a:t>
            </a:r>
            <a:endParaRPr lang="en-US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97310" y="2487067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เมืองปลอดขยะและธนาคารขยะดิจิทัล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2851993"/>
            <a:ext cx="7947794" cy="60468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35955" y="3059832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097310" y="2967037"/>
            <a:ext cx="2596866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ตลาดออนไลน์ &amp; อาชีพดิจิทัล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097310" y="3173611"/>
            <a:ext cx="7333506" cy="283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ศูนย์พัฒนาอาชีพและ Digital Marketing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3538537"/>
            <a:ext cx="7947794" cy="604689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35955" y="3746376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1097310" y="3653581"/>
            <a:ext cx="2718786" cy="281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ฟื้นฟูคลองรังสิตประยูรศักดิ์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1097310" y="3860155"/>
            <a:ext cx="7333506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สู่แหล่งท่องเที่ยวและนันทนาการ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066" y="4225082"/>
            <a:ext cx="7947794" cy="604689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35955" y="4432920"/>
            <a:ext cx="151135" cy="18893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6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5" name="Text 17"/>
          <p:cNvSpPr/>
          <p:nvPr/>
        </p:nvSpPr>
        <p:spPr>
          <a:xfrm>
            <a:off x="1097310" y="4340125"/>
            <a:ext cx="2645634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Green &amp; Resilient City</a:t>
            </a:r>
            <a:endParaRPr lang="en-US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6" name="Text 18"/>
          <p:cNvSpPr/>
          <p:nvPr/>
        </p:nvSpPr>
        <p:spPr>
          <a:xfrm>
            <a:off x="1097310" y="4546699"/>
            <a:ext cx="7333506" cy="283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เมืองสีเขียวรับมือ Climate Change และ Smart Municipality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36500"/>
            <a:ext cx="5175498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การวิเคราะห์ปัจจัยการเปลี่ยนแปลง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0640" y="743593"/>
            <a:ext cx="863991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ปัจจัยภายนอกและภายในที่ส่งผลต่อเทศบาลเมืองสนั่นรักษ์ในช่วง พ.ศ. 2571–2575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70912" y="1130778"/>
            <a:ext cx="8515053" cy="3542035"/>
          </a:xfrm>
          <a:prstGeom prst="roundRect">
            <a:avLst>
              <a:gd name="adj" fmla="val 1425"/>
            </a:avLst>
          </a:prstGeom>
          <a:noFill/>
          <a:ln w="28575">
            <a:solidFill>
              <a:schemeClr val="bg1">
                <a:alpha val="24000"/>
              </a:scheme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95928" y="1210104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ประเด็น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2132889" y="1210104"/>
            <a:ext cx="3481462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ผลการวิเคราะห์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02122" y="1210104"/>
            <a:ext cx="3483843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ผลกระทบ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95928" y="1553227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โครงสร้างพื้นฐาน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2132889" y="1553227"/>
            <a:ext cx="302426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หมู่บ้านจัดสรรขยายตัวต่อเนื่อง ความต้องการถนน ระบบระบายน้ำ และสาธารณูปโภคเพิ่มสูง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402122" y="1553227"/>
            <a:ext cx="3483843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ต้องลงทุนโครงสร้างพื้นฐานเพิ่มขึ้น มิฉะนั้นกระทบคุณภาพชีวิต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95928" y="2085585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คุณภาพชีวิต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2132889" y="2085585"/>
            <a:ext cx="302426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ประชากร 33,000+ คน แนวโน้มสูงวัยเพิ่มขึ้น ความต้องการสาธารณสุขและสวัสดิการสูงขึ้น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02122" y="2085585"/>
            <a:ext cx="3483843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ภาระงบประมาณด้านสุขภาพเพิ่ม ต้องพัฒนาระบบดูแลผู้สูงอายุ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95928" y="2617943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เศรษฐกิจชุมชน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2132889" y="2617943"/>
            <a:ext cx="302426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เปลี่ยนจากเกษตรสู่เศรษฐกิจเมือง เทคโนโลยีดิจิทัลมีบทบาทสำคัญ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402122" y="2617943"/>
            <a:ext cx="3026643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หากปรับตัวไม่ทันเกิดความเหลื่อมล้ำ แต่หากพัฒนาทักษะดิจิทัลจะสร้างมูลค่าเพิ่มได้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95928" y="3150301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สิ่งแวดล้อม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2132889" y="3150301"/>
            <a:ext cx="302426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ขยะเพิ่ม พื้นที่สีเขียวลด Climate Change ทำให้น้ำท่วมและภัยแล้งบ่อยขึ้น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402122" y="3150301"/>
            <a:ext cx="3026643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ความเสี่ยงภัยพิบัติเพิ่ม ต้องพัฒนาระบบจัดการขยะและอนุรักษ์แหล่งน้ำ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95928" y="3682660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วัฒนธรรม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2132889" y="3682660"/>
            <a:ext cx="302426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ชุมชนเมืองขยายตัว วิถีดั้งเดิมและภูมิปัญญาท้องถิ่นลดบทบาทในกลุ่มเยาวชน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402122" y="3682660"/>
            <a:ext cx="3026643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เสี่ยงสูญเสียอัตลักษณ์ ต้องส่งเสริมการสืบสานประเพณีและจิตสำนึกท้องถิ่น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495928" y="4215018"/>
            <a:ext cx="184918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การบริหาร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2132889" y="4215018"/>
            <a:ext cx="302426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ประชาชนคาดหวังบริการดิจิทัลที่รวดเร็วและโปร่งใส ภาครัฐมุ่งสู่ Digital Government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5402122" y="4215018"/>
            <a:ext cx="3026643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ต้องพัฒนา e-Service ฐานข้อมูลกลาง และยกระดับสมรรถนะบุคลากร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cxnSp>
        <p:nvCxnSpPr>
          <p:cNvPr id="27" name="ตัวเชื่อมต่อตรง 26">
            <a:extLst>
              <a:ext uri="{FF2B5EF4-FFF2-40B4-BE49-F238E27FC236}">
                <a16:creationId xmlns:a16="http://schemas.microsoft.com/office/drawing/2014/main" id="{CB56D5D1-98B1-4837-8E0A-57870F7B1233}"/>
              </a:ext>
            </a:extLst>
          </p:cNvPr>
          <p:cNvCxnSpPr/>
          <p:nvPr/>
        </p:nvCxnSpPr>
        <p:spPr>
          <a:xfrm>
            <a:off x="1688592" y="1130778"/>
            <a:ext cx="0" cy="35420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>
            <a:extLst>
              <a:ext uri="{FF2B5EF4-FFF2-40B4-BE49-F238E27FC236}">
                <a16:creationId xmlns:a16="http://schemas.microsoft.com/office/drawing/2014/main" id="{6756ACD2-31C6-4705-B908-68F7CDA9D78D}"/>
              </a:ext>
            </a:extLst>
          </p:cNvPr>
          <p:cNvCxnSpPr/>
          <p:nvPr/>
        </p:nvCxnSpPr>
        <p:spPr>
          <a:xfrm>
            <a:off x="5205984" y="1130778"/>
            <a:ext cx="0" cy="35420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>
            <a:extLst>
              <a:ext uri="{FF2B5EF4-FFF2-40B4-BE49-F238E27FC236}">
                <a16:creationId xmlns:a16="http://schemas.microsoft.com/office/drawing/2014/main" id="{0C43FB70-D220-4E3C-9F64-066351DFB600}"/>
              </a:ext>
            </a:extLst>
          </p:cNvPr>
          <p:cNvCxnSpPr/>
          <p:nvPr/>
        </p:nvCxnSpPr>
        <p:spPr>
          <a:xfrm>
            <a:off x="370912" y="1475232"/>
            <a:ext cx="85150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91071"/>
            <a:ext cx="465638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สรุปประเด็นการเปลี่ยนแปลงสำคัญ</a:t>
            </a:r>
            <a:endParaRPr lang="th-TH" sz="32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1230437"/>
            <a:ext cx="186035" cy="1860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9145" y="1226641"/>
            <a:ext cx="189941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การขยายตัวของเมืองปริมณฑล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899145" y="1494904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ความต้องการโครงสร้างพื้นฐานและบริการสาธารณะเพิ่มขึ้นอย่างต่อเนื่อง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1945184"/>
            <a:ext cx="186035" cy="1860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9145" y="194138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สังคมผู้สูงอายุ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899145" y="2209651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ความต้องการด้านสุขภาพและสวัสดิการเพิ่มขึ้น ต้องเตรียมระบบรองรับ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2659931"/>
            <a:ext cx="186035" cy="18603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9145" y="26561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เศรษฐกิจดิจิทัลและ AI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99145" y="2924398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รูปแบบการประกอบอาชีพและการให้บริการภาครัฐเปลี่ยนแปลงอย่างรวดเร็ว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3374678"/>
            <a:ext cx="186035" cy="18603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99145" y="337088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Climate Change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899145" y="3639145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ความเสี่ยงน้ำท่วม ภัยแล้ง และปัญหาสิ่งแวดล้อมเพิ่มขึ้น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4089425"/>
            <a:ext cx="186035" cy="18603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99145" y="408563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Municipality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899145" y="4353892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ต้องยกระดับองค์กรสู่การบริหารจัดการด้วยข้อมูล (Data-Driven Organization)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11154" y="879697"/>
            <a:ext cx="5149729" cy="10770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สนั่นรักษ์: เมืองแห่งอนาคตของปทุมธานีฝั่งตะวันออก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111154" y="2207345"/>
            <a:ext cx="4536728" cy="6759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"เมืองอัจฉริยะน่าอยู่ เมืองสุขภาวะ เมืองเศรษฐกิจชุมชน และเมืองสีเขียวแห่งอนาคตของปทุมธานีฝั่งตะวันออก"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910831" y="2096935"/>
            <a:ext cx="14288" cy="675977"/>
          </a:xfrm>
          <a:prstGeom prst="rect">
            <a:avLst/>
          </a:prstGeom>
          <a:solidFill>
            <a:srgbClr val="481C9E"/>
          </a:solidFill>
          <a:ln/>
        </p:spPr>
      </p:sp>
      <p:sp>
        <p:nvSpPr>
          <p:cNvPr id="6" name="Text 3"/>
          <p:cNvSpPr/>
          <p:nvPr/>
        </p:nvSpPr>
        <p:spPr>
          <a:xfrm>
            <a:off x="3925119" y="3162374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กรอบแผนพัฒนาท้องถิ่น พ.ศ. 2571–2575 นี้สอดคล้องกับ </a:t>
            </a:r>
            <a:r>
              <a:rPr lang="th-TH" altLang="en-US" sz="105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ยุทธศาสตร์ชาติ 20 ปี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แผนพัฒนาเศรษฐกิจและสังคมแห่งชาติ ฉบับที่ 14 และ </a:t>
            </a:r>
            <a:r>
              <a:rPr lang="th-TH" altLang="en-US" sz="105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เป้าหมาย SDGs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อย่างครบถ้วน เหมาะสมกับบริบทการเติบโตของพื้นที่คลอง 9–14 ในช่วง 10 ปีข้างหน้า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93953" y="746874"/>
            <a:ext cx="520101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ข้อมูลพื้นฐานเทศบาลเมืองสนั่นรักษ์</a:t>
            </a:r>
            <a:endParaRPr lang="th-TH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734443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38.40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720007" y="229879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ตร.กม.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2567062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พื้นที่ครอบคลุมตำบลบึงสนั่นและตำบลบึงน้ำรักษ์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49465" y="1734443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33,286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873353" y="229879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ประชากร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49465" y="2567062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ตั้งอยู่บนแนวถนนรังสิต-นครนายก (ทางหลวงหมายเลข 305)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96119" y="3075533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18,357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20007" y="363988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ครัวเรือน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96119" y="3908152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เชื่อมต่อกรุงเทพมหานครและจังหวัดนครนายก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49465" y="3075533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40+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873353" y="363988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49465" y="3908152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มีคลองรังสิตประยูรศักดิ์และคลองข่อย 9–14 เป็นโครงข่ายหลัก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3668" y="1371532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การวิเคราะห์ SWOT</a:t>
            </a:r>
            <a:endParaRPr lang="th-TH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26721" y="2054352"/>
            <a:ext cx="4913376" cy="19019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rmAutofit/>
          </a:bodyPr>
          <a:lstStyle/>
          <a:p>
            <a:pPr marL="0" indent="0" algn="thaiDist">
              <a:lnSpc>
                <a:spcPct val="133000"/>
              </a:lnSpc>
              <a:buNone/>
            </a:pPr>
            <a:r>
              <a:rPr lang="th-TH" altLang="en-US" sz="700" dirty="0">
                <a:solidFill>
                  <a:srgbClr val="00206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	</a:t>
            </a:r>
          </a:p>
          <a:p>
            <a:pPr marL="0" indent="0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00206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      เทศบาลเมืองสนั่นรักษ์มีศักยภาพสูงในฐานะ เมือง </a:t>
            </a:r>
          </a:p>
          <a:p>
            <a:pPr marL="0" indent="0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00206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ขยายตัวของปริมณฑล  ด้วยทำเลยุทธศาสตร์   โครงข่าย</a:t>
            </a:r>
          </a:p>
          <a:p>
            <a:pPr marL="0" indent="0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00206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คมนาคม และฐานประชากรวัยแรงงานขนาดใหญ่ </a:t>
            </a:r>
          </a:p>
          <a:p>
            <a:pPr marL="0" indent="0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00206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ขณะเดียวกันต้องรับมือกับความท้าทายด้านสิ่งแวดล้อม </a:t>
            </a:r>
          </a:p>
          <a:p>
            <a:pPr marL="0" indent="0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00206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สังคมสูงวัย และการแข่งขันทางเศรษฐกิจ</a:t>
            </a:r>
          </a:p>
          <a:p>
            <a:pPr marL="0" indent="0">
              <a:lnSpc>
                <a:spcPct val="133000"/>
              </a:lnSpc>
              <a:buNone/>
            </a:pPr>
            <a:endParaRPr lang="th-TH" altLang="en-US" sz="1600" dirty="0">
              <a:solidFill>
                <a:srgbClr val="002060"/>
              </a:solidFill>
              <a:latin typeface="Chulabhorn Likit Display Medium" panose="00000600000000000000" pitchFamily="2" charset="-34"/>
              <a:ea typeface="Heebo Light" pitchFamily="34" charset="-122"/>
              <a:cs typeface="Chulabhorn Likit Display Medium" panose="00000600000000000000" pitchFamily="2" charset="-34"/>
            </a:endParaRPr>
          </a:p>
          <a:p>
            <a:pPr marL="0" indent="0">
              <a:lnSpc>
                <a:spcPct val="133000"/>
              </a:lnSpc>
              <a:buNone/>
            </a:pPr>
            <a:endParaRPr lang="th-TH" sz="1600" dirty="0">
              <a:solidFill>
                <a:srgbClr val="00206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65635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จุดแข็ง &amp; จุดอ่อน</a:t>
            </a:r>
            <a:endParaRPr lang="th-TH" sz="36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2032992"/>
            <a:ext cx="4543130" cy="1844873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2156966"/>
            <a:ext cx="2303844" cy="244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จุดแข็ง (Strengths)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474788"/>
            <a:ext cx="4358196" cy="14937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ทำเลยุทธศาสตร์เชื่อมกรุงเทพฯ–นครนายก–ภาคตะวันออก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โครงข่ายคลองและถนนครอบคลุมพื้นที่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ฐานประชากรวัยแรงงาน (26–60 ปี) ขนาดใหญ่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ชุมชนกว่า 40 แห่ง พร้อมพัฒนา Smart Community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เศรษฐกิจเกษตร ค้าขาย บริการ และอสังหาริมทรัพย์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093806" y="210880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จุดอ่อน (Weaknesses)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093806" y="2474600"/>
            <a:ext cx="3879506" cy="1829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ระบบระบายน้ำเปราะบาง พื้นที่ราบลุ่ม ดินเหนียวจัด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โครงสร้างพื้นฐานไม่ทันต่อการขยายตัวของเมือง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เข้าสู่สังคมสูงวัย ภาระสุขภาพและสวัสดิการเพิ่มขึ้น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เศรษฐกิจชุมชนพึ่งพารายได้จากภายนอก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3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พื้นที่สีเขียวลดลงจากการขยายตัวของเมือง</a:t>
            </a:r>
            <a:endParaRPr lang="th-TH" sz="13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59409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โอกาส &amp; อุปสรรค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2032992"/>
            <a:ext cx="4103191" cy="2368320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2156966"/>
            <a:ext cx="206759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โอกาส (Opportunities)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474788"/>
            <a:ext cx="3855244" cy="17802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การขยายตัวของกรุงเทพฯ และปริมณฑล </a:t>
            </a:r>
          </a:p>
          <a:p>
            <a:pPr algn="l">
              <a:lnSpc>
                <a:spcPct val="133000"/>
              </a:lnSpc>
              <a:buSzPct val="100000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      ประชากรย้ายเข้าเพิ่มขึ้น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นโยบาย Smart City, Digital Government และ AI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เศรษฐกิจดิจิทัล: E-Commerce, Smart Farmer,  </a:t>
            </a:r>
            <a:r>
              <a:rPr lang="th-TH" altLang="en-US" sz="1200" dirty="0" err="1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Online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Marketing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การท่องเที่ยวเชิงเกษตรและวิถีคลองรังสิต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การสนับสนุนจากจังหวัดปทุมธานีสู่เมืองอัจฉริยะ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215696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อุปสรรค (Threats)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8045" y="2474788"/>
            <a:ext cx="4103191" cy="18777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การเปลี่ยนแปลงสภาพภูมิอากาศ: ฝนหนัก น้ำหลาก ภัยแล้ง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การแข่งขันทางเศรษฐกิจจากห้างและแพลตฟอร์มออนไลน์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ปริมาณขยะและมลพิษเพิ่มขึ้นตามประชากร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ปัญหาความปลอดภัยในชุมชนหนาแน่น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งบประมาณท้องถิ่นจำกัด ภารกิจเพิ่มมากกว่ารายได้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7146" y="391641"/>
            <a:ext cx="5108674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2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6 ยุทธศาสตร์การพัฒนา พ.ศ. 2571–2575</a:t>
            </a:r>
            <a:endParaRPr lang="th-TH" sz="2200" b="1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10" y="742950"/>
            <a:ext cx="6553200" cy="3657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9610" y="4649614"/>
            <a:ext cx="869439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ยุทธศาสตร์ทั้ง 6 ด้านสอดคล้องกับยุทธศาสตร์ชาติ 20 ปี แผนพัฒนาเศรษฐกิจและสังคมแห่งชาติ ฉบับที่ 14 และเป้าหมาย SDGs อย่างครบถ้วน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09640" y="339477"/>
            <a:ext cx="709687" cy="223391"/>
          </a:xfrm>
          <a:prstGeom prst="roundRect">
            <a:avLst>
              <a:gd name="adj" fmla="val 18075"/>
            </a:avLst>
          </a:prstGeom>
          <a:solidFill>
            <a:srgbClr val="1E0C41"/>
          </a:solidFill>
          <a:ln/>
        </p:spPr>
      </p:sp>
      <p:sp>
        <p:nvSpPr>
          <p:cNvPr id="4" name="Text 1"/>
          <p:cNvSpPr/>
          <p:nvPr/>
        </p:nvSpPr>
        <p:spPr>
          <a:xfrm>
            <a:off x="3981673" y="375493"/>
            <a:ext cx="1022821" cy="151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9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ยุทธศาสตร์ที่ 1</a:t>
            </a:r>
            <a:endParaRPr lang="th-TH" sz="9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09640" y="609154"/>
            <a:ext cx="4492005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โครงสร้างพื้นฐานและเมืองอัจฉริยะ</a:t>
            </a:r>
            <a:endParaRPr lang="th-TH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09640" y="1159446"/>
            <a:ext cx="4753719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2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เป้าประสงค์:</a:t>
            </a: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ประชาชนได้รับบริการสาธารณะที่ได้มาตรฐาน สะดวก ปลอดภัย </a:t>
            </a:r>
          </a:p>
          <a:p>
            <a:pPr marL="0" indent="0" algn="l">
              <a:lnSpc>
                <a:spcPct val="131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                  และรองรับการเติบโตของเมือง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09640" y="1668810"/>
            <a:ext cx="4753719" cy="696516"/>
          </a:xfrm>
          <a:prstGeom prst="roundRect">
            <a:avLst>
              <a:gd name="adj" fmla="val 724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34507" y="1793677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CCTV &amp; AI</a:t>
            </a:r>
            <a:endParaRPr lang="en-US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34507" y="2051224"/>
            <a:ext cx="4503986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ติดตั้ง CCTV เพิ่ม 300 จุด พร้อมศูนย์ควบคุมเมืองอัจฉริยะ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909640" y="2481709"/>
            <a:ext cx="4753719" cy="696516"/>
          </a:xfrm>
          <a:prstGeom prst="roundRect">
            <a:avLst>
              <a:gd name="adj" fmla="val 724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34507" y="2606576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ถนนและทางเท้า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34507" y="2864123"/>
            <a:ext cx="4503986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ถนนอยู่ในสภาพดี 95% ทางเท้าเพิ่ม ≥20 กม.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3909640" y="3294608"/>
            <a:ext cx="4753719" cy="696516"/>
          </a:xfrm>
          <a:prstGeom prst="roundRect">
            <a:avLst>
              <a:gd name="adj" fmla="val 724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34507" y="3419475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ระบบระบายน้ำ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034507" y="3677022"/>
            <a:ext cx="4503986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จุดน้ำท่วมซ้ำซากลดลง ≥80% ปริมาณกักเก็บน้ำเพิ่ม 20%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909640" y="4107507"/>
            <a:ext cx="4753719" cy="696516"/>
          </a:xfrm>
          <a:prstGeom prst="roundRect">
            <a:avLst>
              <a:gd name="adj" fmla="val 724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034507" y="4232374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ไฟ LED &amp; สาธารณูปโภค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034507" y="4489921"/>
            <a:ext cx="4503986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ครอบคลุม 100% ประชาชนเข้าถึงบริการ ≥98%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537270"/>
            <a:ext cx="732830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4" name="Text 1"/>
          <p:cNvSpPr/>
          <p:nvPr/>
        </p:nvSpPr>
        <p:spPr>
          <a:xfrm>
            <a:off x="3999533" y="574477"/>
            <a:ext cx="104120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9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ยุทธศาสตร์ที่ 2</a:t>
            </a:r>
            <a:endParaRPr lang="th-TH" sz="9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25119" y="820043"/>
            <a:ext cx="397668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คุณภาพชีวิตและเมืองสุขภาวะ</a:t>
            </a:r>
            <a:endParaRPr lang="th-TH" sz="32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25119" y="1393627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เป้าประสงค์:</a:t>
            </a:r>
            <a:r>
              <a:rPr lang="th-TH" altLang="en-US" sz="10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ประชาชนทุกช่วงวัยมีคุณภาพชีวิตที่ดี มีสุขภาวะ และความปลอดภัย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0831" y="1731615"/>
            <a:ext cx="4737050" cy="9417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06242" y="186987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ระบบสุขภาพชุมชน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4106242" y="2138139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ศูนย์การแพทย์ปฐมภูมิสนั่นรักษ์ คลินิกผู้สูงอายุ ผู้รับบริการเพิ่ม ≥20% ผู้สูงอายุเข้าถึงบริการ ≥80%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0831" y="2797299"/>
            <a:ext cx="4737050" cy="94171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106242" y="293556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เด็ก เยาวชน และผู้สูงอายุ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7"/>
          <p:cNvSpPr/>
          <p:nvPr/>
        </p:nvSpPr>
        <p:spPr>
          <a:xfrm>
            <a:off x="4106242" y="3203823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ทุนการศึกษา ≥500 คน/ปี โรงเรียนผู้สูงอายุ ≥1,000 คน/ปี ศูนย์ฟื้นฟูสมรรถภาพ ความพึงพอใจ ≥90%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0831" y="3862983"/>
            <a:ext cx="4737050" cy="74324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106242" y="400124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ความปลอดภัยในชุมชน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9"/>
          <p:cNvSpPr/>
          <p:nvPr/>
        </p:nvSpPr>
        <p:spPr>
          <a:xfrm>
            <a:off x="4106242" y="4269507"/>
            <a:ext cx="440337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คดีอาชญากรรมลดลง 20% อปพร.ผ่านการฝึกอบรม ≥500 คน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55512"/>
            <a:ext cx="732830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570533" y="502575"/>
            <a:ext cx="104120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ยุทธศาสตร์ที่ 3</a:t>
            </a:r>
            <a:endParaRPr lang="th-TH" sz="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748141"/>
            <a:ext cx="488959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เศรษฐกิจชุมชนและเศรษฐกิจฐานราก</a:t>
            </a:r>
            <a:endParaRPr lang="th-TH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1253503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เป้าประสงค์:</a:t>
            </a: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เศรษฐกิจฐานรากเข้มแข็ง ประชาชนมีรายได้เพิ่มขึ้น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8" y="1786280"/>
            <a:ext cx="2012781" cy="124387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96119" y="322648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Farmer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5"/>
          <p:cNvSpPr/>
          <p:nvPr/>
        </p:nvSpPr>
        <p:spPr>
          <a:xfrm>
            <a:off x="496119" y="3494749"/>
            <a:ext cx="261386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เกษตรกรเข้าร่วม ≥500 ราย พื้นที่เกษตรมาตรฐาน GAP เพิ่ม 30%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0" y="1786280"/>
            <a:ext cx="2012781" cy="124387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264991" y="322648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ตลาดออนไลน์ &amp; ดิจิทัล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264991" y="3494749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มูลค่าการค้าออนไลน์เพิ่ม 20% ผู้ประกอบการผ่านการพัฒนา 300 ราย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38" y="1786280"/>
            <a:ext cx="2012781" cy="12438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033939" y="322648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วิสาหกิจชุมชน &amp; OTOP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033939" y="3494749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วิสาหกิจชุมชนเพิ่ม 10 กลุ่ม ผู้ผ่านการอบรมอาชีพ ≥1,000 คน/ปี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1237</Words>
  <Application>Microsoft Office PowerPoint</Application>
  <PresentationFormat>นำเสนอทางหน้าจอ (16:9)</PresentationFormat>
  <Paragraphs>182</Paragraphs>
  <Slides>15</Slides>
  <Notes>15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19" baseType="lpstr">
      <vt:lpstr>Arial</vt:lpstr>
      <vt:lpstr>Calibri</vt:lpstr>
      <vt:lpstr>Chulabhorn Likit Display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13</cp:revision>
  <dcterms:created xsi:type="dcterms:W3CDTF">2026-06-04T04:31:10Z</dcterms:created>
  <dcterms:modified xsi:type="dcterms:W3CDTF">2026-06-04T15:24:32Z</dcterms:modified>
</cp:coreProperties>
</file>